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4" autoAdjust="0"/>
    <p:restoredTop sz="94660"/>
  </p:normalViewPr>
  <p:slideViewPr>
    <p:cSldViewPr snapToGrid="0">
      <p:cViewPr varScale="1">
        <p:scale>
          <a:sx n="90" d="100"/>
          <a:sy n="90" d="100"/>
        </p:scale>
        <p:origin x="720" y="200"/>
      </p:cViewPr>
      <p:guideLst/>
    </p:cSldViewPr>
  </p:slideViewPr>
  <p:notesTextViewPr>
    <p:cViewPr>
      <p:scale>
        <a:sx n="1" d="1"/>
        <a:sy n="1" d="1"/>
      </p:scale>
      <p:origin x="0" y="0"/>
    </p:cViewPr>
  </p:notesTextViewPr>
  <p:notesViewPr>
    <p:cSldViewPr snapToGrid="0">
      <p:cViewPr varScale="1">
        <p:scale>
          <a:sx n="82" d="100"/>
          <a:sy n="82"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F193B-70D9-4726-A6C2-66A91059ED9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SG"/>
        </a:p>
      </dgm:t>
    </dgm:pt>
    <dgm:pt modelId="{2A3C84CB-BE72-4A36-918C-DF64892C08B7}" type="pres">
      <dgm:prSet presAssocID="{33DF193B-70D9-4726-A6C2-66A91059ED9F}" presName="Name0" presStyleCnt="0">
        <dgm:presLayoutVars>
          <dgm:dir/>
          <dgm:animLvl val="lvl"/>
          <dgm:resizeHandles val="exact"/>
        </dgm:presLayoutVars>
      </dgm:prSet>
      <dgm:spPr/>
    </dgm:pt>
  </dgm:ptLst>
  <dgm:cxnLst>
    <dgm:cxn modelId="{C4F50147-E352-40A9-A245-5C1C3A732DCE}" type="presOf" srcId="{33DF193B-70D9-4726-A6C2-66A91059ED9F}" destId="{2A3C84CB-BE72-4A36-918C-DF64892C08B7}"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F193B-70D9-4726-A6C2-66A91059ED9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SG"/>
        </a:p>
      </dgm:t>
    </dgm:pt>
    <dgm:pt modelId="{3A7EC03C-F0A9-45A7-8B96-5DC0316412B9}">
      <dgm:prSet phldrT="[Text]" custT="1"/>
      <dgm:spPr/>
      <dgm:t>
        <a:bodyPr/>
        <a:lstStyle/>
        <a:p>
          <a:r>
            <a:rPr lang="en-US" sz="800" dirty="0">
              <a:solidFill>
                <a:schemeClr val="bg1"/>
              </a:solidFill>
            </a:rPr>
            <a:t>Plan route to scan</a:t>
          </a:r>
        </a:p>
        <a:p>
          <a:r>
            <a:rPr lang="en-US" sz="800" dirty="0">
              <a:solidFill>
                <a:schemeClr val="bg1"/>
              </a:solidFill>
            </a:rPr>
            <a:t>~15 mins</a:t>
          </a:r>
          <a:endParaRPr lang="en-SG" sz="800" dirty="0">
            <a:solidFill>
              <a:schemeClr val="bg1"/>
            </a:solidFill>
          </a:endParaRPr>
        </a:p>
      </dgm:t>
    </dgm:pt>
    <dgm:pt modelId="{8FEE1844-F90C-41EC-A4BC-E1F7D365409E}" type="parTrans" cxnId="{6734CB64-B91E-4D29-A728-15205DBA60C0}">
      <dgm:prSet/>
      <dgm:spPr/>
      <dgm:t>
        <a:bodyPr/>
        <a:lstStyle/>
        <a:p>
          <a:endParaRPr lang="en-SG" sz="800"/>
        </a:p>
      </dgm:t>
    </dgm:pt>
    <dgm:pt modelId="{4A6265DE-E79F-44BA-A706-8A6E4FA6F279}" type="sibTrans" cxnId="{6734CB64-B91E-4D29-A728-15205DBA60C0}">
      <dgm:prSet/>
      <dgm:spPr/>
      <dgm:t>
        <a:bodyPr/>
        <a:lstStyle/>
        <a:p>
          <a:endParaRPr lang="en-SG" sz="800"/>
        </a:p>
      </dgm:t>
    </dgm:pt>
    <dgm:pt modelId="{BCF4B640-A1B3-4506-92F7-6B3FFAF1849B}">
      <dgm:prSet phldrT="[Text]" custT="1"/>
      <dgm:spPr>
        <a:solidFill>
          <a:schemeClr val="accent1"/>
        </a:solidFill>
        <a:ln w="19050">
          <a:noFill/>
          <a:prstDash val="dash"/>
        </a:ln>
      </dgm:spPr>
      <dgm:t>
        <a:bodyPr/>
        <a:lstStyle/>
        <a:p>
          <a:pPr marL="0" lvl="0" algn="ctr" defTabSz="355600">
            <a:lnSpc>
              <a:spcPct val="90000"/>
            </a:lnSpc>
            <a:spcBef>
              <a:spcPct val="0"/>
            </a:spcBef>
            <a:spcAft>
              <a:spcPct val="35000"/>
            </a:spcAft>
            <a:buNone/>
          </a:pPr>
          <a:r>
            <a:rPr lang="en-US" sz="800" kern="1200" dirty="0">
              <a:solidFill>
                <a:prstClr val="white"/>
              </a:solidFill>
              <a:latin typeface="Sofia Pro"/>
              <a:ea typeface="+mn-ea"/>
              <a:cs typeface="+mn-cs"/>
            </a:rPr>
            <a:t>Deploy robot on site and activate autonomous remote scanning for data capture</a:t>
          </a:r>
        </a:p>
        <a:p>
          <a:pPr marL="0" lvl="0" algn="ctr" defTabSz="355600">
            <a:lnSpc>
              <a:spcPct val="90000"/>
            </a:lnSpc>
            <a:spcBef>
              <a:spcPct val="0"/>
            </a:spcBef>
            <a:spcAft>
              <a:spcPct val="35000"/>
            </a:spcAft>
            <a:buNone/>
          </a:pPr>
          <a:r>
            <a:rPr lang="en-US" sz="800" kern="1200" dirty="0">
              <a:solidFill>
                <a:prstClr val="white"/>
              </a:solidFill>
              <a:latin typeface="Sofia Pro"/>
              <a:ea typeface="+mn-ea"/>
              <a:cs typeface="+mn-cs"/>
            </a:rPr>
            <a:t>~5 hours</a:t>
          </a:r>
          <a:endParaRPr lang="en-SG" sz="800" kern="1200" dirty="0">
            <a:solidFill>
              <a:prstClr val="white"/>
            </a:solidFill>
            <a:latin typeface="Sofia Pro"/>
            <a:ea typeface="+mn-ea"/>
            <a:cs typeface="+mn-cs"/>
          </a:endParaRPr>
        </a:p>
      </dgm:t>
    </dgm:pt>
    <dgm:pt modelId="{E3AD2279-4882-4DD1-A08D-1F7A3563648A}" type="parTrans" cxnId="{730BD16B-B8D4-4834-86BC-66E66830E4F4}">
      <dgm:prSet/>
      <dgm:spPr/>
      <dgm:t>
        <a:bodyPr/>
        <a:lstStyle/>
        <a:p>
          <a:endParaRPr lang="en-SG" sz="800"/>
        </a:p>
      </dgm:t>
    </dgm:pt>
    <dgm:pt modelId="{9BBCCA4B-8208-4FE4-B17B-65977858F0D2}" type="sibTrans" cxnId="{730BD16B-B8D4-4834-86BC-66E66830E4F4}">
      <dgm:prSet/>
      <dgm:spPr/>
      <dgm:t>
        <a:bodyPr/>
        <a:lstStyle/>
        <a:p>
          <a:endParaRPr lang="en-SG" sz="800"/>
        </a:p>
      </dgm:t>
    </dgm:pt>
    <dgm:pt modelId="{C3F7CE03-D73A-446D-995C-7C0551869D62}">
      <dgm:prSet custT="1"/>
      <dgm:spPr/>
      <dgm:t>
        <a:bodyPr/>
        <a:lstStyle/>
        <a:p>
          <a:pPr marL="0" lvl="0" algn="ctr" defTabSz="355600">
            <a:lnSpc>
              <a:spcPct val="90000"/>
            </a:lnSpc>
            <a:spcBef>
              <a:spcPct val="0"/>
            </a:spcBef>
            <a:spcAft>
              <a:spcPct val="35000"/>
            </a:spcAft>
            <a:buNone/>
          </a:pPr>
          <a:r>
            <a:rPr lang="en-SG" sz="800" kern="1200" dirty="0">
              <a:solidFill>
                <a:prstClr val="white"/>
              </a:solidFill>
              <a:latin typeface="Sofia Pro"/>
              <a:ea typeface="+mn-ea"/>
              <a:cs typeface="+mn-cs"/>
            </a:rPr>
            <a:t>Transfer data to </a:t>
          </a:r>
          <a:r>
            <a:rPr lang="en-SG" sz="800" kern="1200" dirty="0" err="1">
              <a:solidFill>
                <a:prstClr val="white"/>
              </a:solidFill>
              <a:latin typeface="Sofia Pro"/>
              <a:ea typeface="+mn-ea"/>
              <a:cs typeface="+mn-cs"/>
            </a:rPr>
            <a:t>d.ASH</a:t>
          </a:r>
          <a:r>
            <a:rPr lang="en-SG" sz="800" kern="1200" dirty="0">
              <a:solidFill>
                <a:prstClr val="white"/>
              </a:solidFill>
              <a:latin typeface="Sofia Pro"/>
              <a:ea typeface="+mn-ea"/>
              <a:cs typeface="+mn-cs"/>
            </a:rPr>
            <a:t> </a:t>
          </a:r>
          <a:r>
            <a:rPr lang="en-SG" sz="800" kern="1200" dirty="0" err="1">
              <a:solidFill>
                <a:prstClr val="white"/>
              </a:solidFill>
              <a:latin typeface="Sofia Pro"/>
              <a:ea typeface="+mn-ea"/>
              <a:cs typeface="+mn-cs"/>
            </a:rPr>
            <a:t>Xplorer</a:t>
          </a:r>
          <a:r>
            <a:rPr lang="en-SG" sz="800" kern="1200" dirty="0">
              <a:solidFill>
                <a:prstClr val="white"/>
              </a:solidFill>
              <a:latin typeface="Sofia Pro"/>
              <a:ea typeface="+mn-ea"/>
              <a:cs typeface="+mn-cs"/>
            </a:rPr>
            <a:t> to automatically stitch and merge the 3D data </a:t>
          </a:r>
        </a:p>
        <a:p>
          <a:pPr marL="0" lvl="0" algn="ctr" defTabSz="355600">
            <a:lnSpc>
              <a:spcPct val="90000"/>
            </a:lnSpc>
            <a:spcBef>
              <a:spcPct val="0"/>
            </a:spcBef>
            <a:spcAft>
              <a:spcPct val="35000"/>
            </a:spcAft>
            <a:buNone/>
          </a:pPr>
          <a:r>
            <a:rPr lang="en-SG" sz="800" kern="1200" dirty="0">
              <a:solidFill>
                <a:prstClr val="white"/>
              </a:solidFill>
              <a:latin typeface="Sofia Pro"/>
              <a:ea typeface="+mn-ea"/>
              <a:cs typeface="+mn-cs"/>
            </a:rPr>
            <a:t>~1 hour</a:t>
          </a:r>
        </a:p>
      </dgm:t>
    </dgm:pt>
    <dgm:pt modelId="{5FBA11DC-93A6-4AB1-8050-D76B4AECA6C7}" type="parTrans" cxnId="{2E078758-F951-4D38-B8E2-4F293D2B11E2}">
      <dgm:prSet/>
      <dgm:spPr/>
      <dgm:t>
        <a:bodyPr/>
        <a:lstStyle/>
        <a:p>
          <a:endParaRPr lang="en-SG" sz="1600"/>
        </a:p>
      </dgm:t>
    </dgm:pt>
    <dgm:pt modelId="{72E916F2-7CE8-47FD-995D-F87B8812E4B9}" type="sibTrans" cxnId="{2E078758-F951-4D38-B8E2-4F293D2B11E2}">
      <dgm:prSet/>
      <dgm:spPr/>
      <dgm:t>
        <a:bodyPr/>
        <a:lstStyle/>
        <a:p>
          <a:endParaRPr lang="en-SG" sz="1600"/>
        </a:p>
      </dgm:t>
    </dgm:pt>
    <dgm:pt modelId="{2A3C84CB-BE72-4A36-918C-DF64892C08B7}" type="pres">
      <dgm:prSet presAssocID="{33DF193B-70D9-4726-A6C2-66A91059ED9F}" presName="Name0" presStyleCnt="0">
        <dgm:presLayoutVars>
          <dgm:dir/>
          <dgm:animLvl val="lvl"/>
          <dgm:resizeHandles val="exact"/>
        </dgm:presLayoutVars>
      </dgm:prSet>
      <dgm:spPr/>
    </dgm:pt>
    <dgm:pt modelId="{7047E7CA-C73E-4CD8-BD52-3CD522AA2093}" type="pres">
      <dgm:prSet presAssocID="{3A7EC03C-F0A9-45A7-8B96-5DC0316412B9}" presName="parTxOnly" presStyleLbl="node1" presStyleIdx="0" presStyleCnt="3">
        <dgm:presLayoutVars>
          <dgm:chMax val="0"/>
          <dgm:chPref val="0"/>
          <dgm:bulletEnabled val="1"/>
        </dgm:presLayoutVars>
      </dgm:prSet>
      <dgm:spPr/>
    </dgm:pt>
    <dgm:pt modelId="{232BA9CC-715E-4846-BFA8-E8A9FB47DF5C}" type="pres">
      <dgm:prSet presAssocID="{4A6265DE-E79F-44BA-A706-8A6E4FA6F279}" presName="parTxOnlySpace" presStyleCnt="0"/>
      <dgm:spPr/>
    </dgm:pt>
    <dgm:pt modelId="{44CB0289-8F05-4331-B0E0-72D8A91A8AFA}" type="pres">
      <dgm:prSet presAssocID="{BCF4B640-A1B3-4506-92F7-6B3FFAF1849B}" presName="parTxOnly" presStyleLbl="node1" presStyleIdx="1" presStyleCnt="3">
        <dgm:presLayoutVars>
          <dgm:chMax val="0"/>
          <dgm:chPref val="0"/>
          <dgm:bulletEnabled val="1"/>
        </dgm:presLayoutVars>
      </dgm:prSet>
      <dgm:spPr/>
    </dgm:pt>
    <dgm:pt modelId="{9CCB19C6-E253-47BA-B2E6-17BC2870561A}" type="pres">
      <dgm:prSet presAssocID="{9BBCCA4B-8208-4FE4-B17B-65977858F0D2}" presName="parTxOnlySpace" presStyleCnt="0"/>
      <dgm:spPr/>
    </dgm:pt>
    <dgm:pt modelId="{4547B554-32D4-41FB-9BD6-C6CE354C6473}" type="pres">
      <dgm:prSet presAssocID="{C3F7CE03-D73A-446D-995C-7C0551869D62}" presName="parTxOnly" presStyleLbl="node1" presStyleIdx="2" presStyleCnt="3">
        <dgm:presLayoutVars>
          <dgm:chMax val="0"/>
          <dgm:chPref val="0"/>
          <dgm:bulletEnabled val="1"/>
        </dgm:presLayoutVars>
      </dgm:prSet>
      <dgm:spPr/>
    </dgm:pt>
  </dgm:ptLst>
  <dgm:cxnLst>
    <dgm:cxn modelId="{C4F50147-E352-40A9-A245-5C1C3A732DCE}" type="presOf" srcId="{33DF193B-70D9-4726-A6C2-66A91059ED9F}" destId="{2A3C84CB-BE72-4A36-918C-DF64892C08B7}" srcOrd="0" destOrd="0" presId="urn:microsoft.com/office/officeart/2005/8/layout/chevron1"/>
    <dgm:cxn modelId="{2E078758-F951-4D38-B8E2-4F293D2B11E2}" srcId="{33DF193B-70D9-4726-A6C2-66A91059ED9F}" destId="{C3F7CE03-D73A-446D-995C-7C0551869D62}" srcOrd="2" destOrd="0" parTransId="{5FBA11DC-93A6-4AB1-8050-D76B4AECA6C7}" sibTransId="{72E916F2-7CE8-47FD-995D-F87B8812E4B9}"/>
    <dgm:cxn modelId="{6734CB64-B91E-4D29-A728-15205DBA60C0}" srcId="{33DF193B-70D9-4726-A6C2-66A91059ED9F}" destId="{3A7EC03C-F0A9-45A7-8B96-5DC0316412B9}" srcOrd="0" destOrd="0" parTransId="{8FEE1844-F90C-41EC-A4BC-E1F7D365409E}" sibTransId="{4A6265DE-E79F-44BA-A706-8A6E4FA6F279}"/>
    <dgm:cxn modelId="{730BD16B-B8D4-4834-86BC-66E66830E4F4}" srcId="{33DF193B-70D9-4726-A6C2-66A91059ED9F}" destId="{BCF4B640-A1B3-4506-92F7-6B3FFAF1849B}" srcOrd="1" destOrd="0" parTransId="{E3AD2279-4882-4DD1-A08D-1F7A3563648A}" sibTransId="{9BBCCA4B-8208-4FE4-B17B-65977858F0D2}"/>
    <dgm:cxn modelId="{D6653291-661A-402A-8122-89752B87EF5B}" type="presOf" srcId="{BCF4B640-A1B3-4506-92F7-6B3FFAF1849B}" destId="{44CB0289-8F05-4331-B0E0-72D8A91A8AFA}" srcOrd="0" destOrd="0" presId="urn:microsoft.com/office/officeart/2005/8/layout/chevron1"/>
    <dgm:cxn modelId="{B6E3E3EF-2283-464C-AB59-C6840DDB4628}" type="presOf" srcId="{C3F7CE03-D73A-446D-995C-7C0551869D62}" destId="{4547B554-32D4-41FB-9BD6-C6CE354C6473}" srcOrd="0" destOrd="0" presId="urn:microsoft.com/office/officeart/2005/8/layout/chevron1"/>
    <dgm:cxn modelId="{8C94C0F8-36F4-4A79-9160-F65B834E3729}" type="presOf" srcId="{3A7EC03C-F0A9-45A7-8B96-5DC0316412B9}" destId="{7047E7CA-C73E-4CD8-BD52-3CD522AA2093}" srcOrd="0" destOrd="0" presId="urn:microsoft.com/office/officeart/2005/8/layout/chevron1"/>
    <dgm:cxn modelId="{E7A79A78-D430-4A12-94D6-58EA599F86A0}" type="presParOf" srcId="{2A3C84CB-BE72-4A36-918C-DF64892C08B7}" destId="{7047E7CA-C73E-4CD8-BD52-3CD522AA2093}" srcOrd="0" destOrd="0" presId="urn:microsoft.com/office/officeart/2005/8/layout/chevron1"/>
    <dgm:cxn modelId="{1487099E-8C82-40A7-96E7-6E2F152A22C6}" type="presParOf" srcId="{2A3C84CB-BE72-4A36-918C-DF64892C08B7}" destId="{232BA9CC-715E-4846-BFA8-E8A9FB47DF5C}" srcOrd="1" destOrd="0" presId="urn:microsoft.com/office/officeart/2005/8/layout/chevron1"/>
    <dgm:cxn modelId="{215A547D-069F-409E-A38F-9CDB65E4A3FF}" type="presParOf" srcId="{2A3C84CB-BE72-4A36-918C-DF64892C08B7}" destId="{44CB0289-8F05-4331-B0E0-72D8A91A8AFA}" srcOrd="2" destOrd="0" presId="urn:microsoft.com/office/officeart/2005/8/layout/chevron1"/>
    <dgm:cxn modelId="{2EC5B294-2163-44F5-BEB2-E1861E6E0DA7}" type="presParOf" srcId="{2A3C84CB-BE72-4A36-918C-DF64892C08B7}" destId="{9CCB19C6-E253-47BA-B2E6-17BC2870561A}" srcOrd="3" destOrd="0" presId="urn:microsoft.com/office/officeart/2005/8/layout/chevron1"/>
    <dgm:cxn modelId="{40BDA5D0-5FBA-494B-9F49-BDA7863BBFB9}" type="presParOf" srcId="{2A3C84CB-BE72-4A36-918C-DF64892C08B7}" destId="{4547B554-32D4-41FB-9BD6-C6CE354C647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F193B-70D9-4726-A6C2-66A91059ED9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SG"/>
        </a:p>
      </dgm:t>
    </dgm:pt>
    <dgm:pt modelId="{C3F7CE03-D73A-446D-995C-7C0551869D62}">
      <dgm:prSet custT="1"/>
      <dgm:spPr/>
      <dgm:t>
        <a:bodyPr/>
        <a:lstStyle/>
        <a:p>
          <a:pPr marL="0" lvl="0" algn="ctr" defTabSz="355600">
            <a:lnSpc>
              <a:spcPct val="90000"/>
            </a:lnSpc>
            <a:spcBef>
              <a:spcPct val="0"/>
            </a:spcBef>
            <a:spcAft>
              <a:spcPct val="35000"/>
            </a:spcAft>
            <a:buNone/>
          </a:pPr>
          <a:r>
            <a:rPr lang="en-US" sz="800" kern="1200" dirty="0">
              <a:solidFill>
                <a:prstClr val="white"/>
              </a:solidFill>
              <a:latin typeface="Sofia Pro"/>
              <a:ea typeface="+mn-ea"/>
              <a:cs typeface="+mn-cs"/>
            </a:rPr>
            <a:t>Manual stitching and editing of the collected data</a:t>
          </a:r>
        </a:p>
        <a:p>
          <a:pPr marL="0" lvl="0" algn="ctr" defTabSz="355600">
            <a:lnSpc>
              <a:spcPct val="90000"/>
            </a:lnSpc>
            <a:spcBef>
              <a:spcPct val="0"/>
            </a:spcBef>
            <a:spcAft>
              <a:spcPct val="35000"/>
            </a:spcAft>
            <a:buNone/>
          </a:pPr>
          <a:r>
            <a:rPr lang="en-US" sz="800" kern="1200" dirty="0">
              <a:solidFill>
                <a:prstClr val="white"/>
              </a:solidFill>
              <a:latin typeface="Sofia Pro"/>
              <a:ea typeface="+mn-ea"/>
              <a:cs typeface="+mn-cs"/>
            </a:rPr>
            <a:t>~3 days per km </a:t>
          </a:r>
          <a:endParaRPr lang="en-SG" sz="800" kern="1200" dirty="0">
            <a:solidFill>
              <a:prstClr val="white"/>
            </a:solidFill>
            <a:latin typeface="Sofia Pro"/>
            <a:ea typeface="+mn-ea"/>
            <a:cs typeface="+mn-cs"/>
          </a:endParaRPr>
        </a:p>
      </dgm:t>
    </dgm:pt>
    <dgm:pt modelId="{5FBA11DC-93A6-4AB1-8050-D76B4AECA6C7}" type="parTrans" cxnId="{2E078758-F951-4D38-B8E2-4F293D2B11E2}">
      <dgm:prSet/>
      <dgm:spPr/>
      <dgm:t>
        <a:bodyPr/>
        <a:lstStyle/>
        <a:p>
          <a:endParaRPr lang="en-SG" sz="1600"/>
        </a:p>
      </dgm:t>
    </dgm:pt>
    <dgm:pt modelId="{72E916F2-7CE8-47FD-995D-F87B8812E4B9}" type="sibTrans" cxnId="{2E078758-F951-4D38-B8E2-4F293D2B11E2}">
      <dgm:prSet/>
      <dgm:spPr/>
      <dgm:t>
        <a:bodyPr/>
        <a:lstStyle/>
        <a:p>
          <a:endParaRPr lang="en-SG" sz="1600"/>
        </a:p>
      </dgm:t>
    </dgm:pt>
    <dgm:pt modelId="{BCF4B640-A1B3-4506-92F7-6B3FFAF1849B}">
      <dgm:prSet phldrT="[Text]" custT="1"/>
      <dgm:spPr>
        <a:solidFill>
          <a:schemeClr val="accent1"/>
        </a:solidFill>
        <a:ln w="9525">
          <a:solidFill>
            <a:schemeClr val="bg1"/>
          </a:solidFill>
          <a:prstDash val="solid"/>
        </a:ln>
      </dgm:spPr>
      <dgm:t>
        <a:bodyPr/>
        <a:lstStyle/>
        <a:p>
          <a:pPr marL="0" lvl="0" algn="ctr" defTabSz="355600">
            <a:lnSpc>
              <a:spcPct val="90000"/>
            </a:lnSpc>
            <a:spcBef>
              <a:spcPct val="0"/>
            </a:spcBef>
            <a:spcAft>
              <a:spcPct val="35000"/>
            </a:spcAft>
            <a:buNone/>
          </a:pPr>
          <a:r>
            <a:rPr lang="en-US" sz="800" kern="1200" dirty="0">
              <a:solidFill>
                <a:prstClr val="white"/>
              </a:solidFill>
              <a:latin typeface="Sofia Pro"/>
              <a:ea typeface="+mn-ea"/>
              <a:cs typeface="+mn-cs"/>
            </a:rPr>
            <a:t>Data collection on site</a:t>
          </a:r>
        </a:p>
        <a:p>
          <a:pPr marL="0" lvl="0" algn="ctr" defTabSz="355600">
            <a:lnSpc>
              <a:spcPct val="90000"/>
            </a:lnSpc>
            <a:spcBef>
              <a:spcPct val="0"/>
            </a:spcBef>
            <a:spcAft>
              <a:spcPct val="35000"/>
            </a:spcAft>
            <a:buNone/>
          </a:pPr>
          <a:r>
            <a:rPr lang="en-US" sz="800" kern="1200" dirty="0">
              <a:solidFill>
                <a:prstClr val="white"/>
              </a:solidFill>
              <a:latin typeface="Sofia Pro"/>
              <a:ea typeface="+mn-ea"/>
              <a:cs typeface="+mn-cs"/>
            </a:rPr>
            <a:t>~3 days per km</a:t>
          </a:r>
          <a:endParaRPr lang="en-SG" sz="800" kern="1200" dirty="0">
            <a:solidFill>
              <a:prstClr val="white"/>
            </a:solidFill>
            <a:latin typeface="Sofia Pro"/>
            <a:ea typeface="+mn-ea"/>
            <a:cs typeface="+mn-cs"/>
          </a:endParaRPr>
        </a:p>
      </dgm:t>
    </dgm:pt>
    <dgm:pt modelId="{9BBCCA4B-8208-4FE4-B17B-65977858F0D2}" type="sibTrans" cxnId="{730BD16B-B8D4-4834-86BC-66E66830E4F4}">
      <dgm:prSet/>
      <dgm:spPr/>
      <dgm:t>
        <a:bodyPr/>
        <a:lstStyle/>
        <a:p>
          <a:endParaRPr lang="en-SG" sz="800"/>
        </a:p>
      </dgm:t>
    </dgm:pt>
    <dgm:pt modelId="{E3AD2279-4882-4DD1-A08D-1F7A3563648A}" type="parTrans" cxnId="{730BD16B-B8D4-4834-86BC-66E66830E4F4}">
      <dgm:prSet/>
      <dgm:spPr/>
      <dgm:t>
        <a:bodyPr/>
        <a:lstStyle/>
        <a:p>
          <a:endParaRPr lang="en-SG" sz="800"/>
        </a:p>
      </dgm:t>
    </dgm:pt>
    <dgm:pt modelId="{2A3C84CB-BE72-4A36-918C-DF64892C08B7}" type="pres">
      <dgm:prSet presAssocID="{33DF193B-70D9-4726-A6C2-66A91059ED9F}" presName="Name0" presStyleCnt="0">
        <dgm:presLayoutVars>
          <dgm:dir/>
          <dgm:animLvl val="lvl"/>
          <dgm:resizeHandles val="exact"/>
        </dgm:presLayoutVars>
      </dgm:prSet>
      <dgm:spPr/>
    </dgm:pt>
    <dgm:pt modelId="{44CB0289-8F05-4331-B0E0-72D8A91A8AFA}" type="pres">
      <dgm:prSet presAssocID="{BCF4B640-A1B3-4506-92F7-6B3FFAF1849B}" presName="parTxOnly" presStyleLbl="node1" presStyleIdx="0" presStyleCnt="2">
        <dgm:presLayoutVars>
          <dgm:chMax val="0"/>
          <dgm:chPref val="0"/>
          <dgm:bulletEnabled val="1"/>
        </dgm:presLayoutVars>
      </dgm:prSet>
      <dgm:spPr/>
    </dgm:pt>
    <dgm:pt modelId="{9CCB19C6-E253-47BA-B2E6-17BC2870561A}" type="pres">
      <dgm:prSet presAssocID="{9BBCCA4B-8208-4FE4-B17B-65977858F0D2}" presName="parTxOnlySpace" presStyleCnt="0"/>
      <dgm:spPr/>
    </dgm:pt>
    <dgm:pt modelId="{4547B554-32D4-41FB-9BD6-C6CE354C6473}" type="pres">
      <dgm:prSet presAssocID="{C3F7CE03-D73A-446D-995C-7C0551869D62}" presName="parTxOnly" presStyleLbl="node1" presStyleIdx="1" presStyleCnt="2">
        <dgm:presLayoutVars>
          <dgm:chMax val="0"/>
          <dgm:chPref val="0"/>
          <dgm:bulletEnabled val="1"/>
        </dgm:presLayoutVars>
      </dgm:prSet>
      <dgm:spPr/>
    </dgm:pt>
  </dgm:ptLst>
  <dgm:cxnLst>
    <dgm:cxn modelId="{C4F50147-E352-40A9-A245-5C1C3A732DCE}" type="presOf" srcId="{33DF193B-70D9-4726-A6C2-66A91059ED9F}" destId="{2A3C84CB-BE72-4A36-918C-DF64892C08B7}" srcOrd="0" destOrd="0" presId="urn:microsoft.com/office/officeart/2005/8/layout/chevron1"/>
    <dgm:cxn modelId="{2E078758-F951-4D38-B8E2-4F293D2B11E2}" srcId="{33DF193B-70D9-4726-A6C2-66A91059ED9F}" destId="{C3F7CE03-D73A-446D-995C-7C0551869D62}" srcOrd="1" destOrd="0" parTransId="{5FBA11DC-93A6-4AB1-8050-D76B4AECA6C7}" sibTransId="{72E916F2-7CE8-47FD-995D-F87B8812E4B9}"/>
    <dgm:cxn modelId="{730BD16B-B8D4-4834-86BC-66E66830E4F4}" srcId="{33DF193B-70D9-4726-A6C2-66A91059ED9F}" destId="{BCF4B640-A1B3-4506-92F7-6B3FFAF1849B}" srcOrd="0" destOrd="0" parTransId="{E3AD2279-4882-4DD1-A08D-1F7A3563648A}" sibTransId="{9BBCCA4B-8208-4FE4-B17B-65977858F0D2}"/>
    <dgm:cxn modelId="{D6653291-661A-402A-8122-89752B87EF5B}" type="presOf" srcId="{BCF4B640-A1B3-4506-92F7-6B3FFAF1849B}" destId="{44CB0289-8F05-4331-B0E0-72D8A91A8AFA}" srcOrd="0" destOrd="0" presId="urn:microsoft.com/office/officeart/2005/8/layout/chevron1"/>
    <dgm:cxn modelId="{B6E3E3EF-2283-464C-AB59-C6840DDB4628}" type="presOf" srcId="{C3F7CE03-D73A-446D-995C-7C0551869D62}" destId="{4547B554-32D4-41FB-9BD6-C6CE354C6473}" srcOrd="0" destOrd="0" presId="urn:microsoft.com/office/officeart/2005/8/layout/chevron1"/>
    <dgm:cxn modelId="{215A547D-069F-409E-A38F-9CDB65E4A3FF}" type="presParOf" srcId="{2A3C84CB-BE72-4A36-918C-DF64892C08B7}" destId="{44CB0289-8F05-4331-B0E0-72D8A91A8AFA}" srcOrd="0" destOrd="0" presId="urn:microsoft.com/office/officeart/2005/8/layout/chevron1"/>
    <dgm:cxn modelId="{2EC5B294-2163-44F5-BEB2-E1861E6E0DA7}" type="presParOf" srcId="{2A3C84CB-BE72-4A36-918C-DF64892C08B7}" destId="{9CCB19C6-E253-47BA-B2E6-17BC2870561A}" srcOrd="1" destOrd="0" presId="urn:microsoft.com/office/officeart/2005/8/layout/chevron1"/>
    <dgm:cxn modelId="{40BDA5D0-5FBA-494B-9F49-BDA7863BBFB9}" type="presParOf" srcId="{2A3C84CB-BE72-4A36-918C-DF64892C08B7}" destId="{4547B554-32D4-41FB-9BD6-C6CE354C6473}" srcOrd="2" destOrd="0" presId="urn:microsoft.com/office/officeart/2005/8/layout/chevron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7E7CA-C73E-4CD8-BD52-3CD522AA2093}">
      <dsp:nvSpPr>
        <dsp:cNvPr id="0" name=""/>
        <dsp:cNvSpPr/>
      </dsp:nvSpPr>
      <dsp:spPr>
        <a:xfrm>
          <a:off x="1708" y="0"/>
          <a:ext cx="2081065" cy="6790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bg1"/>
              </a:solidFill>
            </a:rPr>
            <a:t>Plan route to scan</a:t>
          </a:r>
        </a:p>
        <a:p>
          <a:pPr marL="0" lvl="0" indent="0" algn="ctr" defTabSz="355600">
            <a:lnSpc>
              <a:spcPct val="90000"/>
            </a:lnSpc>
            <a:spcBef>
              <a:spcPct val="0"/>
            </a:spcBef>
            <a:spcAft>
              <a:spcPct val="35000"/>
            </a:spcAft>
            <a:buNone/>
          </a:pPr>
          <a:r>
            <a:rPr lang="en-US" sz="800" kern="1200" dirty="0">
              <a:solidFill>
                <a:schemeClr val="bg1"/>
              </a:solidFill>
            </a:rPr>
            <a:t>~15 mins</a:t>
          </a:r>
          <a:endParaRPr lang="en-SG" sz="800" kern="1200" dirty="0">
            <a:solidFill>
              <a:schemeClr val="bg1"/>
            </a:solidFill>
          </a:endParaRPr>
        </a:p>
      </dsp:txBody>
      <dsp:txXfrm>
        <a:off x="341233" y="0"/>
        <a:ext cx="1402016" cy="679049"/>
      </dsp:txXfrm>
    </dsp:sp>
    <dsp:sp modelId="{44CB0289-8F05-4331-B0E0-72D8A91A8AFA}">
      <dsp:nvSpPr>
        <dsp:cNvPr id="0" name=""/>
        <dsp:cNvSpPr/>
      </dsp:nvSpPr>
      <dsp:spPr>
        <a:xfrm>
          <a:off x="1874667" y="0"/>
          <a:ext cx="2081065" cy="679049"/>
        </a:xfrm>
        <a:prstGeom prst="chevron">
          <a:avLst/>
        </a:prstGeom>
        <a:solidFill>
          <a:schemeClr val="accent1"/>
        </a:solidFill>
        <a:ln w="19050"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prstClr val="white"/>
              </a:solidFill>
              <a:latin typeface="Sofia Pro"/>
              <a:ea typeface="+mn-ea"/>
              <a:cs typeface="+mn-cs"/>
            </a:rPr>
            <a:t>Deploy robot on site and activate autonomous remote scanning for data capture</a:t>
          </a:r>
        </a:p>
        <a:p>
          <a:pPr marL="0" lvl="0" indent="0" algn="ctr" defTabSz="355600">
            <a:lnSpc>
              <a:spcPct val="90000"/>
            </a:lnSpc>
            <a:spcBef>
              <a:spcPct val="0"/>
            </a:spcBef>
            <a:spcAft>
              <a:spcPct val="35000"/>
            </a:spcAft>
            <a:buNone/>
          </a:pPr>
          <a:r>
            <a:rPr lang="en-US" sz="800" kern="1200" dirty="0">
              <a:solidFill>
                <a:prstClr val="white"/>
              </a:solidFill>
              <a:latin typeface="Sofia Pro"/>
              <a:ea typeface="+mn-ea"/>
              <a:cs typeface="+mn-cs"/>
            </a:rPr>
            <a:t>~5 hours</a:t>
          </a:r>
          <a:endParaRPr lang="en-SG" sz="800" kern="1200" dirty="0">
            <a:solidFill>
              <a:prstClr val="white"/>
            </a:solidFill>
            <a:latin typeface="Sofia Pro"/>
            <a:ea typeface="+mn-ea"/>
            <a:cs typeface="+mn-cs"/>
          </a:endParaRPr>
        </a:p>
      </dsp:txBody>
      <dsp:txXfrm>
        <a:off x="2214192" y="0"/>
        <a:ext cx="1402016" cy="679049"/>
      </dsp:txXfrm>
    </dsp:sp>
    <dsp:sp modelId="{4547B554-32D4-41FB-9BD6-C6CE354C6473}">
      <dsp:nvSpPr>
        <dsp:cNvPr id="0" name=""/>
        <dsp:cNvSpPr/>
      </dsp:nvSpPr>
      <dsp:spPr>
        <a:xfrm>
          <a:off x="3747626" y="0"/>
          <a:ext cx="2081065" cy="6790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SG" sz="800" kern="1200" dirty="0">
              <a:solidFill>
                <a:prstClr val="white"/>
              </a:solidFill>
              <a:latin typeface="Sofia Pro"/>
              <a:ea typeface="+mn-ea"/>
              <a:cs typeface="+mn-cs"/>
            </a:rPr>
            <a:t>Transfer data to </a:t>
          </a:r>
          <a:r>
            <a:rPr lang="en-SG" sz="800" kern="1200" dirty="0" err="1">
              <a:solidFill>
                <a:prstClr val="white"/>
              </a:solidFill>
              <a:latin typeface="Sofia Pro"/>
              <a:ea typeface="+mn-ea"/>
              <a:cs typeface="+mn-cs"/>
            </a:rPr>
            <a:t>d.ASH</a:t>
          </a:r>
          <a:r>
            <a:rPr lang="en-SG" sz="800" kern="1200" dirty="0">
              <a:solidFill>
                <a:prstClr val="white"/>
              </a:solidFill>
              <a:latin typeface="Sofia Pro"/>
              <a:ea typeface="+mn-ea"/>
              <a:cs typeface="+mn-cs"/>
            </a:rPr>
            <a:t> </a:t>
          </a:r>
          <a:r>
            <a:rPr lang="en-SG" sz="800" kern="1200" dirty="0" err="1">
              <a:solidFill>
                <a:prstClr val="white"/>
              </a:solidFill>
              <a:latin typeface="Sofia Pro"/>
              <a:ea typeface="+mn-ea"/>
              <a:cs typeface="+mn-cs"/>
            </a:rPr>
            <a:t>Xplorer</a:t>
          </a:r>
          <a:r>
            <a:rPr lang="en-SG" sz="800" kern="1200" dirty="0">
              <a:solidFill>
                <a:prstClr val="white"/>
              </a:solidFill>
              <a:latin typeface="Sofia Pro"/>
              <a:ea typeface="+mn-ea"/>
              <a:cs typeface="+mn-cs"/>
            </a:rPr>
            <a:t> to automatically stitch and merge the 3D data </a:t>
          </a:r>
        </a:p>
        <a:p>
          <a:pPr marL="0" lvl="0" indent="0" algn="ctr" defTabSz="355600">
            <a:lnSpc>
              <a:spcPct val="90000"/>
            </a:lnSpc>
            <a:spcBef>
              <a:spcPct val="0"/>
            </a:spcBef>
            <a:spcAft>
              <a:spcPct val="35000"/>
            </a:spcAft>
            <a:buNone/>
          </a:pPr>
          <a:r>
            <a:rPr lang="en-SG" sz="800" kern="1200" dirty="0">
              <a:solidFill>
                <a:prstClr val="white"/>
              </a:solidFill>
              <a:latin typeface="Sofia Pro"/>
              <a:ea typeface="+mn-ea"/>
              <a:cs typeface="+mn-cs"/>
            </a:rPr>
            <a:t>~1 hour</a:t>
          </a:r>
        </a:p>
      </dsp:txBody>
      <dsp:txXfrm>
        <a:off x="4087151" y="0"/>
        <a:ext cx="1402016" cy="679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B0289-8F05-4331-B0E0-72D8A91A8AFA}">
      <dsp:nvSpPr>
        <dsp:cNvPr id="0" name=""/>
        <dsp:cNvSpPr/>
      </dsp:nvSpPr>
      <dsp:spPr>
        <a:xfrm>
          <a:off x="5124" y="0"/>
          <a:ext cx="3063238" cy="679049"/>
        </a:xfrm>
        <a:prstGeom prst="chevron">
          <a:avLst/>
        </a:prstGeom>
        <a:solidFill>
          <a:schemeClr val="accent1"/>
        </a:solidFill>
        <a:ln w="95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prstClr val="white"/>
              </a:solidFill>
              <a:latin typeface="Sofia Pro"/>
              <a:ea typeface="+mn-ea"/>
              <a:cs typeface="+mn-cs"/>
            </a:rPr>
            <a:t>Data collection on site</a:t>
          </a:r>
        </a:p>
        <a:p>
          <a:pPr marL="0" lvl="0" indent="0" algn="ctr" defTabSz="355600">
            <a:lnSpc>
              <a:spcPct val="90000"/>
            </a:lnSpc>
            <a:spcBef>
              <a:spcPct val="0"/>
            </a:spcBef>
            <a:spcAft>
              <a:spcPct val="35000"/>
            </a:spcAft>
            <a:buNone/>
          </a:pPr>
          <a:r>
            <a:rPr lang="en-US" sz="800" kern="1200" dirty="0">
              <a:solidFill>
                <a:prstClr val="white"/>
              </a:solidFill>
              <a:latin typeface="Sofia Pro"/>
              <a:ea typeface="+mn-ea"/>
              <a:cs typeface="+mn-cs"/>
            </a:rPr>
            <a:t>~3 days per km</a:t>
          </a:r>
          <a:endParaRPr lang="en-SG" sz="800" kern="1200" dirty="0">
            <a:solidFill>
              <a:prstClr val="white"/>
            </a:solidFill>
            <a:latin typeface="Sofia Pro"/>
            <a:ea typeface="+mn-ea"/>
            <a:cs typeface="+mn-cs"/>
          </a:endParaRPr>
        </a:p>
      </dsp:txBody>
      <dsp:txXfrm>
        <a:off x="344649" y="0"/>
        <a:ext cx="2384189" cy="679049"/>
      </dsp:txXfrm>
    </dsp:sp>
    <dsp:sp modelId="{4547B554-32D4-41FB-9BD6-C6CE354C6473}">
      <dsp:nvSpPr>
        <dsp:cNvPr id="0" name=""/>
        <dsp:cNvSpPr/>
      </dsp:nvSpPr>
      <dsp:spPr>
        <a:xfrm>
          <a:off x="2762038" y="0"/>
          <a:ext cx="3063238" cy="6790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solidFill>
                <a:prstClr val="white"/>
              </a:solidFill>
              <a:latin typeface="Sofia Pro"/>
              <a:ea typeface="+mn-ea"/>
              <a:cs typeface="+mn-cs"/>
            </a:rPr>
            <a:t>Manual stitching and editing of the collected data</a:t>
          </a:r>
        </a:p>
        <a:p>
          <a:pPr marL="0" lvl="0" indent="0" algn="ctr" defTabSz="355600">
            <a:lnSpc>
              <a:spcPct val="90000"/>
            </a:lnSpc>
            <a:spcBef>
              <a:spcPct val="0"/>
            </a:spcBef>
            <a:spcAft>
              <a:spcPct val="35000"/>
            </a:spcAft>
            <a:buNone/>
          </a:pPr>
          <a:r>
            <a:rPr lang="en-US" sz="800" kern="1200" dirty="0">
              <a:solidFill>
                <a:prstClr val="white"/>
              </a:solidFill>
              <a:latin typeface="Sofia Pro"/>
              <a:ea typeface="+mn-ea"/>
              <a:cs typeface="+mn-cs"/>
            </a:rPr>
            <a:t>~3 days per km </a:t>
          </a:r>
          <a:endParaRPr lang="en-SG" sz="800" kern="1200" dirty="0">
            <a:solidFill>
              <a:prstClr val="white"/>
            </a:solidFill>
            <a:latin typeface="Sofia Pro"/>
            <a:ea typeface="+mn-ea"/>
            <a:cs typeface="+mn-cs"/>
          </a:endParaRPr>
        </a:p>
      </dsp:txBody>
      <dsp:txXfrm>
        <a:off x="3101563" y="0"/>
        <a:ext cx="2384189" cy="6790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03C23-FB42-4D85-B65E-D32BB7B62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F4F28674-9D44-4F25-B6A7-C31C52BA88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97420A-350D-413C-A4E5-A17DA569D3BF}" type="datetimeFigureOut">
              <a:rPr lang="en-SG" smtClean="0"/>
              <a:t>22/2/22</a:t>
            </a:fld>
            <a:endParaRPr lang="en-SG"/>
          </a:p>
        </p:txBody>
      </p:sp>
      <p:sp>
        <p:nvSpPr>
          <p:cNvPr id="4" name="Footer Placeholder 3">
            <a:extLst>
              <a:ext uri="{FF2B5EF4-FFF2-40B4-BE49-F238E27FC236}">
                <a16:creationId xmlns:a16="http://schemas.microsoft.com/office/drawing/2014/main" id="{62377E30-6062-4B72-ACAE-02100556ED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19153845-77FA-422E-B26D-3F4C39D8A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E7BD18-2CA7-4B03-B58A-382EE266B464}" type="slidenum">
              <a:rPr lang="en-SG" smtClean="0"/>
              <a:t>‹#›</a:t>
            </a:fld>
            <a:endParaRPr lang="en-SG"/>
          </a:p>
        </p:txBody>
      </p:sp>
    </p:spTree>
    <p:extLst>
      <p:ext uri="{BB962C8B-B14F-4D97-AF65-F5344CB8AC3E}">
        <p14:creationId xmlns:p14="http://schemas.microsoft.com/office/powerpoint/2010/main" val="1454188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A4AA-F608-4222-8B85-40207150B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92920237-3023-4EB1-BB01-4AC040F8D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312A7E25-A1F3-46C5-93D1-6EB5B0623BCA}"/>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5" name="Footer Placeholder 4">
            <a:extLst>
              <a:ext uri="{FF2B5EF4-FFF2-40B4-BE49-F238E27FC236}">
                <a16:creationId xmlns:a16="http://schemas.microsoft.com/office/drawing/2014/main" id="{28762FC9-F3DB-4F78-B8C3-61EE598F02F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22B0039-212A-4EF0-B5CF-7FE94443B287}"/>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417885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E870-905E-488C-A5D6-1D4F75A89EE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01B0CA8-FB8D-4516-9CE9-8ECC57A62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58FF9CB-2E2B-47B2-A4E0-6E41776AA7D1}"/>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5" name="Footer Placeholder 4">
            <a:extLst>
              <a:ext uri="{FF2B5EF4-FFF2-40B4-BE49-F238E27FC236}">
                <a16:creationId xmlns:a16="http://schemas.microsoft.com/office/drawing/2014/main" id="{8F71DD26-8092-401D-B71E-0D778BF343A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3128DBE-FACD-41D6-B44A-17244C767EDA}"/>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383334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47DA3-31FA-43DE-8D90-6707B3ECF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5139E92-F48C-411F-9990-C13C30F2F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86C8D25-B70E-41FB-B6BB-9994540B9450}"/>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5" name="Footer Placeholder 4">
            <a:extLst>
              <a:ext uri="{FF2B5EF4-FFF2-40B4-BE49-F238E27FC236}">
                <a16:creationId xmlns:a16="http://schemas.microsoft.com/office/drawing/2014/main" id="{8E6BF994-17E6-414E-A153-B112095E15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E0F6CEF-059C-4E85-891A-99D7ED1D22DE}"/>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56653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9A0A-E204-4315-8C0C-CA8D08B5DE1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B08D432-BAEC-4A81-AB45-5980E9027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E4697E4-589E-4DFE-A7BF-E65E0FA805DA}"/>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5" name="Footer Placeholder 4">
            <a:extLst>
              <a:ext uri="{FF2B5EF4-FFF2-40B4-BE49-F238E27FC236}">
                <a16:creationId xmlns:a16="http://schemas.microsoft.com/office/drawing/2014/main" id="{7F41FD92-1DFB-44E0-8EF1-1C44B0DAD3E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C2C3D45-8D48-4AFA-A0F5-51BF0CD8F830}"/>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400205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15F5-43AE-40AF-9F6F-B03AC9F4C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8698BCC-B808-48F1-AFD3-E5D46B950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ECF3CC-1FD7-4FB4-97F2-E1EF10542E32}"/>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5" name="Footer Placeholder 4">
            <a:extLst>
              <a:ext uri="{FF2B5EF4-FFF2-40B4-BE49-F238E27FC236}">
                <a16:creationId xmlns:a16="http://schemas.microsoft.com/office/drawing/2014/main" id="{4930D58D-16BC-4253-8231-7A77183E155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3EBB514-DFD9-496A-B8D0-48C49BB4F6C5}"/>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35235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F33D-7A13-4FC5-95EF-51D5964D27C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B5741D9-AE6C-408D-88AB-92CA2F1BDF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4D902FE-F55B-4A0D-A003-7E367CFFC9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6E308D6-CB61-4CC8-B803-CDC634DDE138}"/>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6" name="Footer Placeholder 5">
            <a:extLst>
              <a:ext uri="{FF2B5EF4-FFF2-40B4-BE49-F238E27FC236}">
                <a16:creationId xmlns:a16="http://schemas.microsoft.com/office/drawing/2014/main" id="{41CFB33D-EE82-47D9-8104-84A5FFF3683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53690E9-F0C6-4F8B-92AE-9AFB058C816E}"/>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45230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5DB5-F950-49FD-B6F5-98AC824A44FD}"/>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C56828A-88B4-4875-893C-BD10855B2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EDB1E-0059-4B95-A627-9CD24AA92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B51861C-E0D4-4B65-9FE3-04B2F3B7F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6C11D-165D-4203-8BCC-1AD82EAD57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B0D228C-7448-43F7-98D8-FB3623C6E2BB}"/>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8" name="Footer Placeholder 7">
            <a:extLst>
              <a:ext uri="{FF2B5EF4-FFF2-40B4-BE49-F238E27FC236}">
                <a16:creationId xmlns:a16="http://schemas.microsoft.com/office/drawing/2014/main" id="{BD4F8AA4-7C83-4FE5-B1A9-9E1AD91C20E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755F31C5-59CF-40B9-A533-A9DFCEE49309}"/>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68796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E433-6A42-41C9-8D0E-10C20370B7C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0BBCF0D-2FD4-470A-9BA9-CACBEE466F19}"/>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4" name="Footer Placeholder 3">
            <a:extLst>
              <a:ext uri="{FF2B5EF4-FFF2-40B4-BE49-F238E27FC236}">
                <a16:creationId xmlns:a16="http://schemas.microsoft.com/office/drawing/2014/main" id="{8D8B5F20-E475-4338-B8ED-E70445B104C4}"/>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A37B0C4-6C8F-4E46-B7DE-F8353792C518}"/>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251544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2F581-DAC0-4CC1-B9DA-8B55D7E7AB97}"/>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3" name="Footer Placeholder 2">
            <a:extLst>
              <a:ext uri="{FF2B5EF4-FFF2-40B4-BE49-F238E27FC236}">
                <a16:creationId xmlns:a16="http://schemas.microsoft.com/office/drawing/2014/main" id="{4DB7B9B5-1C13-447F-ACA0-23ECAB0B22F2}"/>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52E22765-B2D3-4663-B372-5EECD282183F}"/>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29112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C01-90F7-4D08-967A-4C6A9AFB5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9BBE458-A230-44E1-8ADE-C8CA9D0D1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466CC11E-A900-42A4-8093-D3E24BDBA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1B648-5BDA-4CA1-8B21-93E096A7041D}"/>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6" name="Footer Placeholder 5">
            <a:extLst>
              <a:ext uri="{FF2B5EF4-FFF2-40B4-BE49-F238E27FC236}">
                <a16:creationId xmlns:a16="http://schemas.microsoft.com/office/drawing/2014/main" id="{33E8C228-3659-437B-8C78-A67050A794F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BD11AD8-D2C7-4894-8964-A3AC541E6F89}"/>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91412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111D-DD74-4192-BB03-03AAB4805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FD0039B-C907-4A4E-AE15-AF04D4DE6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895E6FB1-B22C-4E21-B12B-1E3D65FD9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62442-F1BF-4CDA-9384-0062D777D14D}"/>
              </a:ext>
            </a:extLst>
          </p:cNvPr>
          <p:cNvSpPr>
            <a:spLocks noGrp="1"/>
          </p:cNvSpPr>
          <p:nvPr>
            <p:ph type="dt" sz="half" idx="10"/>
          </p:nvPr>
        </p:nvSpPr>
        <p:spPr/>
        <p:txBody>
          <a:bodyPr/>
          <a:lstStyle/>
          <a:p>
            <a:fld id="{D1D91C9B-929A-43D8-90BD-A8E963DD0735}" type="datetimeFigureOut">
              <a:rPr lang="en-SG" smtClean="0"/>
              <a:t>22/2/22</a:t>
            </a:fld>
            <a:endParaRPr lang="en-SG"/>
          </a:p>
        </p:txBody>
      </p:sp>
      <p:sp>
        <p:nvSpPr>
          <p:cNvPr id="6" name="Footer Placeholder 5">
            <a:extLst>
              <a:ext uri="{FF2B5EF4-FFF2-40B4-BE49-F238E27FC236}">
                <a16:creationId xmlns:a16="http://schemas.microsoft.com/office/drawing/2014/main" id="{D8866D75-1228-460F-8256-1A777AAF368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3CD5F38-B25E-4EA4-A432-31CB715D5452}"/>
              </a:ext>
            </a:extLst>
          </p:cNvPr>
          <p:cNvSpPr>
            <a:spLocks noGrp="1"/>
          </p:cNvSpPr>
          <p:nvPr>
            <p:ph type="sldNum" sz="quarter" idx="12"/>
          </p:nvPr>
        </p:nvSpPr>
        <p:spPr/>
        <p:txBody>
          <a:bodyPr/>
          <a:lstStyle/>
          <a:p>
            <a:fld id="{ED224225-E8F4-4FE3-B904-2F60EBF4A607}" type="slidenum">
              <a:rPr lang="en-SG" smtClean="0"/>
              <a:t>‹#›</a:t>
            </a:fld>
            <a:endParaRPr lang="en-SG"/>
          </a:p>
        </p:txBody>
      </p:sp>
    </p:spTree>
    <p:extLst>
      <p:ext uri="{BB962C8B-B14F-4D97-AF65-F5344CB8AC3E}">
        <p14:creationId xmlns:p14="http://schemas.microsoft.com/office/powerpoint/2010/main" val="128658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2C9504-C51F-4251-AB6D-B2D75746B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01A75D6-C57D-4B1C-BFF6-5763E1076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2065DE-DC53-4757-832C-038A1B843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91C9B-929A-43D8-90BD-A8E963DD0735}" type="datetimeFigureOut">
              <a:rPr lang="en-SG" smtClean="0"/>
              <a:t>22/2/22</a:t>
            </a:fld>
            <a:endParaRPr lang="en-SG"/>
          </a:p>
        </p:txBody>
      </p:sp>
      <p:sp>
        <p:nvSpPr>
          <p:cNvPr id="5" name="Footer Placeholder 4">
            <a:extLst>
              <a:ext uri="{FF2B5EF4-FFF2-40B4-BE49-F238E27FC236}">
                <a16:creationId xmlns:a16="http://schemas.microsoft.com/office/drawing/2014/main" id="{CA0DD7A0-01A3-4599-BB90-340ABB876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0B7FDCD3-43A3-426C-BBCB-A7ACF2FBF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24225-E8F4-4FE3-B904-2F60EBF4A607}" type="slidenum">
              <a:rPr lang="en-SG" smtClean="0"/>
              <a:t>‹#›</a:t>
            </a:fld>
            <a:endParaRPr lang="en-SG"/>
          </a:p>
        </p:txBody>
      </p:sp>
    </p:spTree>
    <p:extLst>
      <p:ext uri="{BB962C8B-B14F-4D97-AF65-F5344CB8AC3E}">
        <p14:creationId xmlns:p14="http://schemas.microsoft.com/office/powerpoint/2010/main" val="144697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18" Type="http://schemas.openxmlformats.org/officeDocument/2006/relationships/image" Target="../media/image7.jpeg"/><Relationship Id="rId26" Type="http://schemas.openxmlformats.org/officeDocument/2006/relationships/image" Target="../media/image9.jpg"/><Relationship Id="rId3" Type="http://schemas.openxmlformats.org/officeDocument/2006/relationships/diagramLayout" Target="../diagrams/layout1.xml"/><Relationship Id="rId21" Type="http://schemas.openxmlformats.org/officeDocument/2006/relationships/diagramLayout" Target="../diagrams/layout3.xml"/><Relationship Id="rId7" Type="http://schemas.openxmlformats.org/officeDocument/2006/relationships/diagramData" Target="../diagrams/data2.xml"/><Relationship Id="rId12" Type="http://schemas.openxmlformats.org/officeDocument/2006/relationships/image" Target="../media/image1.png"/><Relationship Id="rId17" Type="http://schemas.openxmlformats.org/officeDocument/2006/relationships/image" Target="../media/image6.png"/><Relationship Id="rId25" Type="http://schemas.openxmlformats.org/officeDocument/2006/relationships/image" Target="../media/image8.png"/><Relationship Id="rId2" Type="http://schemas.openxmlformats.org/officeDocument/2006/relationships/diagramData" Target="../diagrams/data1.xml"/><Relationship Id="rId16" Type="http://schemas.openxmlformats.org/officeDocument/2006/relationships/image" Target="../media/image5.png"/><Relationship Id="rId20"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microsoft.com/office/2007/relationships/diagramDrawing" Target="../diagrams/drawing3.xml"/><Relationship Id="rId5" Type="http://schemas.openxmlformats.org/officeDocument/2006/relationships/diagramColors" Target="../diagrams/colors1.xml"/><Relationship Id="rId15" Type="http://schemas.openxmlformats.org/officeDocument/2006/relationships/image" Target="../media/image4.png"/><Relationship Id="rId23"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hyperlink" Target="https://www.google.com/maps/dir/1.323343,103.9255797/1.3267347,103.9257995/@1.3251364,103.9232691,16.51z/data=!4m9!4m8!1m5!3m4!1m2!1d103.9232562!2d1.3231471!3s0x31da22adad6bc825:0x32becafb3d4912aa!1m0!3e2" TargetMode="Externa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3.png"/><Relationship Id="rId22"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9327143-2275-419D-B387-DA87E53E9173}"/>
              </a:ext>
            </a:extLst>
          </p:cNvPr>
          <p:cNvGraphicFramePr>
            <a:graphicFrameLocks noGrp="1"/>
          </p:cNvGraphicFramePr>
          <p:nvPr>
            <p:extLst>
              <p:ext uri="{D42A27DB-BD31-4B8C-83A1-F6EECF244321}">
                <p14:modId xmlns:p14="http://schemas.microsoft.com/office/powerpoint/2010/main" val="3751172959"/>
              </p:ext>
            </p:extLst>
          </p:nvPr>
        </p:nvGraphicFramePr>
        <p:xfrm>
          <a:off x="362998" y="293522"/>
          <a:ext cx="11408793" cy="6270955"/>
        </p:xfrm>
        <a:graphic>
          <a:graphicData uri="http://schemas.openxmlformats.org/drawingml/2006/table">
            <a:tbl>
              <a:tblPr bandRow="1">
                <a:tableStyleId>{5C22544A-7EE6-4342-B048-85BDC9FD1C3A}</a:tableStyleId>
              </a:tblPr>
              <a:tblGrid>
                <a:gridCol w="435992">
                  <a:extLst>
                    <a:ext uri="{9D8B030D-6E8A-4147-A177-3AD203B41FA5}">
                      <a16:colId xmlns:a16="http://schemas.microsoft.com/office/drawing/2014/main" val="2460522483"/>
                    </a:ext>
                  </a:extLst>
                </a:gridCol>
                <a:gridCol w="2681057">
                  <a:extLst>
                    <a:ext uri="{9D8B030D-6E8A-4147-A177-3AD203B41FA5}">
                      <a16:colId xmlns:a16="http://schemas.microsoft.com/office/drawing/2014/main" val="4175923267"/>
                    </a:ext>
                  </a:extLst>
                </a:gridCol>
                <a:gridCol w="8291744">
                  <a:extLst>
                    <a:ext uri="{9D8B030D-6E8A-4147-A177-3AD203B41FA5}">
                      <a16:colId xmlns:a16="http://schemas.microsoft.com/office/drawing/2014/main" val="70968357"/>
                    </a:ext>
                  </a:extLst>
                </a:gridCol>
              </a:tblGrid>
              <a:tr h="1054716">
                <a:tc>
                  <a:txBody>
                    <a:bodyPr/>
                    <a:lstStyle/>
                    <a:p>
                      <a:pPr algn="ctr"/>
                      <a:r>
                        <a:rPr lang="en-SG" sz="1100" dirty="0">
                          <a:solidFill>
                            <a:schemeClr val="bg1"/>
                          </a:solidFill>
                        </a:rPr>
                        <a:t>KPI</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lvl="0" algn="l"/>
                      <a:r>
                        <a:rPr lang="en-SG" sz="1100" dirty="0">
                          <a:solidFill>
                            <a:schemeClr val="bg1"/>
                          </a:solidFill>
                        </a:rPr>
                        <a:t>Improve accuracy and time efficiency</a:t>
                      </a:r>
                      <a:br>
                        <a:rPr lang="en-SG" sz="1100" dirty="0">
                          <a:solidFill>
                            <a:schemeClr val="bg1"/>
                          </a:solidFill>
                        </a:rPr>
                      </a:br>
                      <a:r>
                        <a:rPr lang="en-SG" sz="1100" dirty="0">
                          <a:solidFill>
                            <a:schemeClr val="bg1"/>
                          </a:solidFill>
                        </a:rPr>
                        <a:t>for 3D scene reconstruction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l"/>
                      <a:r>
                        <a:rPr lang="en-SG" sz="1100" b="1" dirty="0">
                          <a:solidFill>
                            <a:schemeClr val="bg1"/>
                          </a:solidFill>
                        </a:rPr>
                        <a:t>CHALLENGE STATEMENTS:</a:t>
                      </a:r>
                    </a:p>
                    <a:p>
                      <a:pPr marL="171450" indent="-171450" algn="l">
                        <a:buFont typeface="Arial" panose="020B0604020202020204" pitchFamily="34" charset="0"/>
                        <a:buChar char="•"/>
                      </a:pPr>
                      <a:r>
                        <a:rPr lang="en-SG" sz="1100" b="0" dirty="0">
                          <a:solidFill>
                            <a:schemeClr val="bg1"/>
                          </a:solidFill>
                        </a:rPr>
                        <a:t>Remove the need for manual scanning of real life environments</a:t>
                      </a:r>
                    </a:p>
                    <a:p>
                      <a:pPr marL="171450" indent="-171450" algn="l">
                        <a:buFont typeface="Arial" panose="020B0604020202020204" pitchFamily="34" charset="0"/>
                        <a:buChar char="•"/>
                      </a:pPr>
                      <a:r>
                        <a:rPr lang="en-SG" sz="1100" b="0" dirty="0">
                          <a:solidFill>
                            <a:schemeClr val="bg1"/>
                          </a:solidFill>
                        </a:rPr>
                        <a:t>Incorporate automation in the data capturing process</a:t>
                      </a:r>
                    </a:p>
                    <a:p>
                      <a:pPr marL="171450" indent="-171450" algn="l">
                        <a:buFont typeface="Arial" panose="020B0604020202020204" pitchFamily="34" charset="0"/>
                        <a:buChar char="•"/>
                      </a:pPr>
                      <a:r>
                        <a:rPr lang="en-SG" sz="1100" b="0" dirty="0">
                          <a:solidFill>
                            <a:schemeClr val="bg1"/>
                          </a:solidFill>
                        </a:rPr>
                        <a:t>Introduce automated robots into unstructured outdoor environments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00949726"/>
                  </a:ext>
                </a:extLst>
              </a:tr>
              <a:tr h="1220759">
                <a:tc rowSpan="2">
                  <a:txBody>
                    <a:bodyPr/>
                    <a:lstStyle/>
                    <a:p>
                      <a:pPr algn="ctr"/>
                      <a:r>
                        <a:rPr lang="en-SG" sz="1100" dirty="0">
                          <a:solidFill>
                            <a:schemeClr val="bg1"/>
                          </a:solidFill>
                        </a:rPr>
                        <a:t>PROCESS</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n-SG" sz="1100" b="1" dirty="0">
                          <a:solidFill>
                            <a:schemeClr val="bg1"/>
                          </a:solidFill>
                        </a:rPr>
                        <a:t>CONVENTIONAL PROCESS:</a:t>
                      </a:r>
                    </a:p>
                    <a:p>
                      <a:pPr algn="l"/>
                      <a:r>
                        <a:rPr lang="en-SG" sz="1100" b="0" dirty="0">
                          <a:solidFill>
                            <a:schemeClr val="bg1"/>
                          </a:solidFill>
                        </a:rPr>
                        <a:t>Scanning of environments are done in small batches which takes days to complete and render on a software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SG" sz="1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932236813"/>
                  </a:ext>
                </a:extLst>
              </a:tr>
              <a:tr h="1553962">
                <a:tc vMerge="1">
                  <a:txBody>
                    <a:bodyPr/>
                    <a:lstStyle/>
                    <a:p>
                      <a:pPr algn="ctr"/>
                      <a:endParaRPr lang="en-SG" sz="1200" dirty="0"/>
                    </a:p>
                  </a:txBody>
                  <a:tcPr vert="vert270" anchor="ctr">
                    <a:solidFill>
                      <a:schemeClr val="accent3"/>
                    </a:solidFill>
                  </a:tcPr>
                </a:tc>
                <a:tc>
                  <a:txBody>
                    <a:bodyPr/>
                    <a:lstStyle/>
                    <a:p>
                      <a:pPr algn="l"/>
                      <a:r>
                        <a:rPr lang="en-SG" sz="1100" b="1" dirty="0"/>
                        <a:t>NEW PROCESS:</a:t>
                      </a:r>
                    </a:p>
                    <a:p>
                      <a:pPr algn="l"/>
                      <a:r>
                        <a:rPr lang="en-SG" sz="1100" dirty="0"/>
                        <a:t>An autonomous robot will be deployed around the desired area to be scanned. It will automatically capture all required 3D environmental data along its scanned route. Data is then automatically merged and stitched together to produce an accurate 3D reconstruction of the site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E0E0"/>
                    </a:solidFill>
                  </a:tcPr>
                </a:tc>
                <a:tc>
                  <a:txBody>
                    <a:bodyPr/>
                    <a:lstStyle/>
                    <a:p>
                      <a:pPr algn="ctr"/>
                      <a:endParaRPr lang="en-SG" sz="1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5182767"/>
                  </a:ext>
                </a:extLst>
              </a:tr>
              <a:tr h="1220759">
                <a:tc>
                  <a:txBody>
                    <a:bodyPr/>
                    <a:lstStyle/>
                    <a:p>
                      <a:pPr algn="ctr"/>
                      <a:r>
                        <a:rPr lang="en-SG" sz="1100" dirty="0">
                          <a:solidFill>
                            <a:schemeClr val="bg1"/>
                          </a:solidFill>
                        </a:rPr>
                        <a:t>INFORMATION</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a:r>
                        <a:rPr lang="en-SG" sz="1100" dirty="0"/>
                        <a:t>Automatic data transfer from </a:t>
                      </a:r>
                      <a:r>
                        <a:rPr lang="en-SG" sz="1100" dirty="0" err="1"/>
                        <a:t>d.ASH</a:t>
                      </a:r>
                      <a:r>
                        <a:rPr lang="en-SG" sz="1100" dirty="0"/>
                        <a:t> Pack and </a:t>
                      </a:r>
                      <a:r>
                        <a:rPr lang="en-SG" sz="1100" dirty="0" err="1"/>
                        <a:t>d.ASH</a:t>
                      </a:r>
                      <a:r>
                        <a:rPr lang="en-SG" sz="1100" dirty="0"/>
                        <a:t> </a:t>
                      </a:r>
                      <a:r>
                        <a:rPr lang="en-SG" sz="1100" dirty="0" err="1"/>
                        <a:t>Xplorer</a:t>
                      </a:r>
                      <a:r>
                        <a:rPr lang="en-SG" sz="1100" dirty="0"/>
                        <a:t> enables seamless data integration between our products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E0E0"/>
                    </a:solidFill>
                  </a:tcPr>
                </a:tc>
                <a:tc>
                  <a:txBody>
                    <a:bodyPr/>
                    <a:lstStyle/>
                    <a:p>
                      <a:pPr algn="ctr"/>
                      <a:endParaRPr lang="en-SG" sz="1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4903651"/>
                  </a:ext>
                </a:extLst>
              </a:tr>
              <a:tr h="1220759">
                <a:tc>
                  <a:txBody>
                    <a:bodyPr/>
                    <a:lstStyle/>
                    <a:p>
                      <a:pPr algn="ctr"/>
                      <a:r>
                        <a:rPr lang="en-SG" sz="1100" dirty="0">
                          <a:solidFill>
                            <a:schemeClr val="bg1"/>
                          </a:solidFill>
                        </a:rPr>
                        <a:t>TECHNOLOGY</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tc>
                  <a:txBody>
                    <a:bodyPr/>
                    <a:lstStyle/>
                    <a:p>
                      <a:pPr algn="l"/>
                      <a:r>
                        <a:rPr lang="en-US" sz="1100" dirty="0"/>
                        <a:t>Map data is exported in industry-standard file formats (</a:t>
                      </a:r>
                      <a:r>
                        <a:rPr lang="en-US" sz="1100" dirty="0" err="1"/>
                        <a:t>pcd</a:t>
                      </a:r>
                      <a:r>
                        <a:rPr lang="en-US" sz="1100" dirty="0"/>
                        <a:t>, </a:t>
                      </a:r>
                      <a:r>
                        <a:rPr lang="en-US" sz="1100" dirty="0" err="1"/>
                        <a:t>xyz</a:t>
                      </a:r>
                      <a:r>
                        <a:rPr lang="en-US" sz="1100" dirty="0"/>
                        <a:t>, </a:t>
                      </a:r>
                      <a:r>
                        <a:rPr lang="en-US" sz="1100" dirty="0" err="1"/>
                        <a:t>laz</a:t>
                      </a:r>
                      <a:r>
                        <a:rPr lang="en-US" sz="1100" dirty="0"/>
                        <a:t>, e57, ply) that are compatible with any major visualization and modelling software</a:t>
                      </a:r>
                      <a:endParaRPr lang="en-SG" sz="1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E0E0"/>
                    </a:solidFill>
                  </a:tcPr>
                </a:tc>
                <a:tc>
                  <a:txBody>
                    <a:bodyPr/>
                    <a:lstStyle/>
                    <a:p>
                      <a:pPr algn="ctr"/>
                      <a:endParaRPr lang="en-SG" sz="1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7108351"/>
                  </a:ext>
                </a:extLst>
              </a:tr>
            </a:tbl>
          </a:graphicData>
        </a:graphic>
      </p:graphicFrame>
      <p:grpSp>
        <p:nvGrpSpPr>
          <p:cNvPr id="8" name="Group 7">
            <a:extLst>
              <a:ext uri="{FF2B5EF4-FFF2-40B4-BE49-F238E27FC236}">
                <a16:creationId xmlns:a16="http://schemas.microsoft.com/office/drawing/2014/main" id="{1CC197AA-69F7-46F7-B017-67EE5564D1B5}"/>
              </a:ext>
            </a:extLst>
          </p:cNvPr>
          <p:cNvGrpSpPr/>
          <p:nvPr/>
        </p:nvGrpSpPr>
        <p:grpSpPr>
          <a:xfrm>
            <a:off x="3653161" y="1672101"/>
            <a:ext cx="914400" cy="514905"/>
            <a:chOff x="3688672" y="1686757"/>
            <a:chExt cx="914400" cy="514905"/>
          </a:xfrm>
        </p:grpSpPr>
        <p:sp>
          <p:nvSpPr>
            <p:cNvPr id="6" name="Oval 5">
              <a:extLst>
                <a:ext uri="{FF2B5EF4-FFF2-40B4-BE49-F238E27FC236}">
                  <a16:creationId xmlns:a16="http://schemas.microsoft.com/office/drawing/2014/main" id="{C8D658EA-6D2C-45FA-9C17-4132448613B7}"/>
                </a:ext>
              </a:extLst>
            </p:cNvPr>
            <p:cNvSpPr/>
            <p:nvPr/>
          </p:nvSpPr>
          <p:spPr>
            <a:xfrm>
              <a:off x="3888420" y="1686757"/>
              <a:ext cx="514905" cy="51490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800" dirty="0"/>
            </a:p>
          </p:txBody>
        </p:sp>
        <p:sp>
          <p:nvSpPr>
            <p:cNvPr id="7" name="TextBox 6">
              <a:extLst>
                <a:ext uri="{FF2B5EF4-FFF2-40B4-BE49-F238E27FC236}">
                  <a16:creationId xmlns:a16="http://schemas.microsoft.com/office/drawing/2014/main" id="{234404CA-8217-4D13-AB4C-DCE4E261BC50}"/>
                </a:ext>
              </a:extLst>
            </p:cNvPr>
            <p:cNvSpPr txBox="1"/>
            <p:nvPr/>
          </p:nvSpPr>
          <p:spPr>
            <a:xfrm>
              <a:off x="3688672" y="1828793"/>
              <a:ext cx="914400" cy="230832"/>
            </a:xfrm>
            <a:prstGeom prst="rect">
              <a:avLst/>
            </a:prstGeom>
            <a:noFill/>
          </p:spPr>
          <p:txBody>
            <a:bodyPr wrap="square" rtlCol="0">
              <a:spAutoFit/>
            </a:bodyPr>
            <a:lstStyle/>
            <a:p>
              <a:pPr algn="ctr"/>
              <a:r>
                <a:rPr lang="en-SG" sz="900" dirty="0">
                  <a:solidFill>
                    <a:schemeClr val="bg1"/>
                  </a:solidFill>
                </a:rPr>
                <a:t>START</a:t>
              </a:r>
            </a:p>
          </p:txBody>
        </p:sp>
      </p:grpSp>
      <p:graphicFrame>
        <p:nvGraphicFramePr>
          <p:cNvPr id="9" name="Diagram 8">
            <a:extLst>
              <a:ext uri="{FF2B5EF4-FFF2-40B4-BE49-F238E27FC236}">
                <a16:creationId xmlns:a16="http://schemas.microsoft.com/office/drawing/2014/main" id="{6B6F0386-0515-4E09-AF82-409816F2D967}"/>
              </a:ext>
            </a:extLst>
          </p:cNvPr>
          <p:cNvGraphicFramePr/>
          <p:nvPr>
            <p:extLst>
              <p:ext uri="{D42A27DB-BD31-4B8C-83A1-F6EECF244321}">
                <p14:modId xmlns:p14="http://schemas.microsoft.com/office/powerpoint/2010/main" val="4059806079"/>
              </p:ext>
            </p:extLst>
          </p:nvPr>
        </p:nvGraphicFramePr>
        <p:xfrm>
          <a:off x="4809478" y="1633157"/>
          <a:ext cx="5830401" cy="6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0F03F1E6-9FA8-416D-95C7-4C68F3F5D5AE}"/>
              </a:ext>
            </a:extLst>
          </p:cNvPr>
          <p:cNvGrpSpPr/>
          <p:nvPr/>
        </p:nvGrpSpPr>
        <p:grpSpPr>
          <a:xfrm>
            <a:off x="10639888" y="1672101"/>
            <a:ext cx="914400" cy="514905"/>
            <a:chOff x="3688672" y="1686757"/>
            <a:chExt cx="914400" cy="514905"/>
          </a:xfrm>
        </p:grpSpPr>
        <p:sp>
          <p:nvSpPr>
            <p:cNvPr id="11" name="Oval 10">
              <a:extLst>
                <a:ext uri="{FF2B5EF4-FFF2-40B4-BE49-F238E27FC236}">
                  <a16:creationId xmlns:a16="http://schemas.microsoft.com/office/drawing/2014/main" id="{C6AB4EFA-6EFD-45F5-B481-0F0772BFA430}"/>
                </a:ext>
              </a:extLst>
            </p:cNvPr>
            <p:cNvSpPr/>
            <p:nvPr/>
          </p:nvSpPr>
          <p:spPr>
            <a:xfrm>
              <a:off x="3888420" y="1686757"/>
              <a:ext cx="514905" cy="51490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800" dirty="0"/>
            </a:p>
          </p:txBody>
        </p:sp>
        <p:sp>
          <p:nvSpPr>
            <p:cNvPr id="12" name="TextBox 11">
              <a:extLst>
                <a:ext uri="{FF2B5EF4-FFF2-40B4-BE49-F238E27FC236}">
                  <a16:creationId xmlns:a16="http://schemas.microsoft.com/office/drawing/2014/main" id="{049ED88C-B5AC-43BB-A21F-A608ACAFEDF9}"/>
                </a:ext>
              </a:extLst>
            </p:cNvPr>
            <p:cNvSpPr txBox="1"/>
            <p:nvPr/>
          </p:nvSpPr>
          <p:spPr>
            <a:xfrm>
              <a:off x="3688672" y="1828793"/>
              <a:ext cx="914400" cy="230832"/>
            </a:xfrm>
            <a:prstGeom prst="rect">
              <a:avLst/>
            </a:prstGeom>
            <a:noFill/>
          </p:spPr>
          <p:txBody>
            <a:bodyPr wrap="square" rtlCol="0">
              <a:spAutoFit/>
            </a:bodyPr>
            <a:lstStyle/>
            <a:p>
              <a:pPr algn="ctr"/>
              <a:r>
                <a:rPr lang="en-SG" sz="900" dirty="0">
                  <a:solidFill>
                    <a:schemeClr val="bg1"/>
                  </a:solidFill>
                </a:rPr>
                <a:t>END</a:t>
              </a:r>
            </a:p>
          </p:txBody>
        </p:sp>
      </p:grpSp>
      <p:grpSp>
        <p:nvGrpSpPr>
          <p:cNvPr id="13" name="Group 12">
            <a:extLst>
              <a:ext uri="{FF2B5EF4-FFF2-40B4-BE49-F238E27FC236}">
                <a16:creationId xmlns:a16="http://schemas.microsoft.com/office/drawing/2014/main" id="{3695C8F4-A3FF-4AF7-8B24-BD3005978525}"/>
              </a:ext>
            </a:extLst>
          </p:cNvPr>
          <p:cNvGrpSpPr/>
          <p:nvPr/>
        </p:nvGrpSpPr>
        <p:grpSpPr>
          <a:xfrm>
            <a:off x="3653161" y="4062370"/>
            <a:ext cx="914400" cy="514905"/>
            <a:chOff x="3688672" y="1686757"/>
            <a:chExt cx="914400" cy="514905"/>
          </a:xfrm>
        </p:grpSpPr>
        <p:sp>
          <p:nvSpPr>
            <p:cNvPr id="14" name="Oval 13">
              <a:extLst>
                <a:ext uri="{FF2B5EF4-FFF2-40B4-BE49-F238E27FC236}">
                  <a16:creationId xmlns:a16="http://schemas.microsoft.com/office/drawing/2014/main" id="{21428420-28E5-4A43-8DE4-5272E7317C3D}"/>
                </a:ext>
              </a:extLst>
            </p:cNvPr>
            <p:cNvSpPr/>
            <p:nvPr/>
          </p:nvSpPr>
          <p:spPr>
            <a:xfrm>
              <a:off x="3888420" y="1686757"/>
              <a:ext cx="514905" cy="51490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800" dirty="0"/>
            </a:p>
          </p:txBody>
        </p:sp>
        <p:sp>
          <p:nvSpPr>
            <p:cNvPr id="15" name="TextBox 14">
              <a:extLst>
                <a:ext uri="{FF2B5EF4-FFF2-40B4-BE49-F238E27FC236}">
                  <a16:creationId xmlns:a16="http://schemas.microsoft.com/office/drawing/2014/main" id="{FF274A6D-6B07-418C-8908-CEB1E8DCF860}"/>
                </a:ext>
              </a:extLst>
            </p:cNvPr>
            <p:cNvSpPr txBox="1"/>
            <p:nvPr/>
          </p:nvSpPr>
          <p:spPr>
            <a:xfrm>
              <a:off x="3688672" y="1828793"/>
              <a:ext cx="914400" cy="230832"/>
            </a:xfrm>
            <a:prstGeom prst="rect">
              <a:avLst/>
            </a:prstGeom>
            <a:noFill/>
          </p:spPr>
          <p:txBody>
            <a:bodyPr wrap="square" rtlCol="0">
              <a:spAutoFit/>
            </a:bodyPr>
            <a:lstStyle/>
            <a:p>
              <a:pPr algn="ctr"/>
              <a:r>
                <a:rPr lang="en-SG" sz="900" dirty="0">
                  <a:solidFill>
                    <a:schemeClr val="bg1"/>
                  </a:solidFill>
                </a:rPr>
                <a:t>START</a:t>
              </a:r>
            </a:p>
          </p:txBody>
        </p:sp>
      </p:grpSp>
      <p:grpSp>
        <p:nvGrpSpPr>
          <p:cNvPr id="16" name="Group 15">
            <a:extLst>
              <a:ext uri="{FF2B5EF4-FFF2-40B4-BE49-F238E27FC236}">
                <a16:creationId xmlns:a16="http://schemas.microsoft.com/office/drawing/2014/main" id="{4D6FFBF0-DB63-4120-814A-FF69FA914069}"/>
              </a:ext>
            </a:extLst>
          </p:cNvPr>
          <p:cNvGrpSpPr/>
          <p:nvPr/>
        </p:nvGrpSpPr>
        <p:grpSpPr>
          <a:xfrm>
            <a:off x="10639888" y="4062370"/>
            <a:ext cx="914400" cy="514905"/>
            <a:chOff x="3688672" y="1686757"/>
            <a:chExt cx="914400" cy="514905"/>
          </a:xfrm>
        </p:grpSpPr>
        <p:sp>
          <p:nvSpPr>
            <p:cNvPr id="17" name="Oval 16">
              <a:extLst>
                <a:ext uri="{FF2B5EF4-FFF2-40B4-BE49-F238E27FC236}">
                  <a16:creationId xmlns:a16="http://schemas.microsoft.com/office/drawing/2014/main" id="{9F89C513-06D0-48AC-821D-3FEF192518E4}"/>
                </a:ext>
              </a:extLst>
            </p:cNvPr>
            <p:cNvSpPr/>
            <p:nvPr/>
          </p:nvSpPr>
          <p:spPr>
            <a:xfrm>
              <a:off x="3888420" y="1686757"/>
              <a:ext cx="514905" cy="51490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800" dirty="0"/>
            </a:p>
          </p:txBody>
        </p:sp>
        <p:sp>
          <p:nvSpPr>
            <p:cNvPr id="18" name="TextBox 17">
              <a:extLst>
                <a:ext uri="{FF2B5EF4-FFF2-40B4-BE49-F238E27FC236}">
                  <a16:creationId xmlns:a16="http://schemas.microsoft.com/office/drawing/2014/main" id="{1A2201E7-2162-4B8C-AC10-248D98644138}"/>
                </a:ext>
              </a:extLst>
            </p:cNvPr>
            <p:cNvSpPr txBox="1"/>
            <p:nvPr/>
          </p:nvSpPr>
          <p:spPr>
            <a:xfrm>
              <a:off x="3688672" y="1828793"/>
              <a:ext cx="914400" cy="230832"/>
            </a:xfrm>
            <a:prstGeom prst="rect">
              <a:avLst/>
            </a:prstGeom>
            <a:noFill/>
          </p:spPr>
          <p:txBody>
            <a:bodyPr wrap="square" rtlCol="0">
              <a:spAutoFit/>
            </a:bodyPr>
            <a:lstStyle/>
            <a:p>
              <a:pPr algn="ctr"/>
              <a:r>
                <a:rPr lang="en-SG" sz="900" dirty="0">
                  <a:solidFill>
                    <a:schemeClr val="bg1"/>
                  </a:solidFill>
                </a:rPr>
                <a:t>END</a:t>
              </a:r>
            </a:p>
          </p:txBody>
        </p:sp>
      </p:grpSp>
      <p:graphicFrame>
        <p:nvGraphicFramePr>
          <p:cNvPr id="19" name="Diagram 18">
            <a:extLst>
              <a:ext uri="{FF2B5EF4-FFF2-40B4-BE49-F238E27FC236}">
                <a16:creationId xmlns:a16="http://schemas.microsoft.com/office/drawing/2014/main" id="{482E1D0F-B7AB-4416-9F09-1ABBEEE6BC94}"/>
              </a:ext>
            </a:extLst>
          </p:cNvPr>
          <p:cNvGraphicFramePr/>
          <p:nvPr>
            <p:extLst>
              <p:ext uri="{D42A27DB-BD31-4B8C-83A1-F6EECF244321}">
                <p14:modId xmlns:p14="http://schemas.microsoft.com/office/powerpoint/2010/main" val="3087632979"/>
              </p:ext>
            </p:extLst>
          </p:nvPr>
        </p:nvGraphicFramePr>
        <p:xfrm>
          <a:off x="4716881" y="3978755"/>
          <a:ext cx="5830401" cy="679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Picture 28" descr="A screenshot of a video game&#10;&#10;Description automatically generated">
            <a:extLst>
              <a:ext uri="{FF2B5EF4-FFF2-40B4-BE49-F238E27FC236}">
                <a16:creationId xmlns:a16="http://schemas.microsoft.com/office/drawing/2014/main" id="{49859D22-7945-47B6-8AB7-BAE94ED253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32367" y="2857315"/>
            <a:ext cx="1588790" cy="893694"/>
          </a:xfrm>
          <a:prstGeom prst="rect">
            <a:avLst/>
          </a:prstGeom>
        </p:spPr>
      </p:pic>
      <p:pic>
        <p:nvPicPr>
          <p:cNvPr id="31" name="Picture 30">
            <a:extLst>
              <a:ext uri="{FF2B5EF4-FFF2-40B4-BE49-F238E27FC236}">
                <a16:creationId xmlns:a16="http://schemas.microsoft.com/office/drawing/2014/main" id="{774F1569-5F33-440B-8199-3BEDC4D46A5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163175" y="2858403"/>
            <a:ext cx="1588790" cy="892606"/>
          </a:xfrm>
          <a:prstGeom prst="rect">
            <a:avLst/>
          </a:prstGeom>
        </p:spPr>
      </p:pic>
      <p:cxnSp>
        <p:nvCxnSpPr>
          <p:cNvPr id="35" name="Straight Arrow Connector 34">
            <a:extLst>
              <a:ext uri="{FF2B5EF4-FFF2-40B4-BE49-F238E27FC236}">
                <a16:creationId xmlns:a16="http://schemas.microsoft.com/office/drawing/2014/main" id="{A29F2163-9AB3-4E79-8AE5-A0B42386DD23}"/>
              </a:ext>
            </a:extLst>
          </p:cNvPr>
          <p:cNvCxnSpPr>
            <a:cxnSpLocks/>
          </p:cNvCxnSpPr>
          <p:nvPr/>
        </p:nvCxnSpPr>
        <p:spPr>
          <a:xfrm>
            <a:off x="7656992" y="4617217"/>
            <a:ext cx="0" cy="27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B50680A-B701-4161-BC72-E5DB9E7895B3}"/>
              </a:ext>
            </a:extLst>
          </p:cNvPr>
          <p:cNvSpPr txBox="1"/>
          <p:nvPr/>
        </p:nvSpPr>
        <p:spPr>
          <a:xfrm>
            <a:off x="6773665" y="4917792"/>
            <a:ext cx="1766655" cy="646331"/>
          </a:xfrm>
          <a:prstGeom prst="rect">
            <a:avLst/>
          </a:prstGeom>
          <a:noFill/>
        </p:spPr>
        <p:txBody>
          <a:bodyPr wrap="square" rtlCol="0">
            <a:spAutoFit/>
          </a:bodyPr>
          <a:lstStyle/>
          <a:p>
            <a:pPr algn="ctr"/>
            <a:r>
              <a:rPr lang="en-US" sz="900" dirty="0"/>
              <a:t>Rapid map turnaround time with scale consistency leads to faster and more effective deployment of robots</a:t>
            </a:r>
            <a:endParaRPr lang="en-SG" sz="900" dirty="0"/>
          </a:p>
        </p:txBody>
      </p:sp>
      <p:sp>
        <p:nvSpPr>
          <p:cNvPr id="37" name="Rectangle 36">
            <a:extLst>
              <a:ext uri="{FF2B5EF4-FFF2-40B4-BE49-F238E27FC236}">
                <a16:creationId xmlns:a16="http://schemas.microsoft.com/office/drawing/2014/main" id="{F141DC85-037C-4D4E-B8E4-CBF54C79DA35}"/>
              </a:ext>
            </a:extLst>
          </p:cNvPr>
          <p:cNvSpPr/>
          <p:nvPr/>
        </p:nvSpPr>
        <p:spPr>
          <a:xfrm>
            <a:off x="4030462" y="5789620"/>
            <a:ext cx="1296140" cy="580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3D reconstruction from </a:t>
            </a:r>
            <a:r>
              <a:rPr lang="en-US" sz="900" dirty="0" err="1"/>
              <a:t>d.ASH</a:t>
            </a:r>
            <a:r>
              <a:rPr lang="en-US" sz="900" dirty="0"/>
              <a:t> </a:t>
            </a:r>
            <a:r>
              <a:rPr lang="en-US" sz="900" dirty="0" err="1"/>
              <a:t>Xplorer</a:t>
            </a:r>
            <a:endParaRPr lang="en-SG" sz="900" dirty="0"/>
          </a:p>
        </p:txBody>
      </p:sp>
      <p:cxnSp>
        <p:nvCxnSpPr>
          <p:cNvPr id="39" name="Straight Arrow Connector 38">
            <a:extLst>
              <a:ext uri="{FF2B5EF4-FFF2-40B4-BE49-F238E27FC236}">
                <a16:creationId xmlns:a16="http://schemas.microsoft.com/office/drawing/2014/main" id="{A02959AD-DA1A-42A4-9772-49D6DEED19AB}"/>
              </a:ext>
            </a:extLst>
          </p:cNvPr>
          <p:cNvCxnSpPr>
            <a:cxnSpLocks/>
            <a:stCxn id="37" idx="3"/>
          </p:cNvCxnSpPr>
          <p:nvPr/>
        </p:nvCxnSpPr>
        <p:spPr>
          <a:xfrm>
            <a:off x="5326602" y="6080018"/>
            <a:ext cx="8973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99A9715-160F-4B0E-9DF8-2A806F998C46}"/>
              </a:ext>
            </a:extLst>
          </p:cNvPr>
          <p:cNvSpPr txBox="1"/>
          <p:nvPr/>
        </p:nvSpPr>
        <p:spPr>
          <a:xfrm>
            <a:off x="4994060" y="5895352"/>
            <a:ext cx="1562470" cy="369332"/>
          </a:xfrm>
          <a:prstGeom prst="rect">
            <a:avLst/>
          </a:prstGeom>
          <a:noFill/>
        </p:spPr>
        <p:txBody>
          <a:bodyPr wrap="square" rtlCol="0">
            <a:spAutoFit/>
          </a:bodyPr>
          <a:lstStyle/>
          <a:p>
            <a:pPr algn="ctr"/>
            <a:r>
              <a:rPr lang="en-US" sz="900" dirty="0"/>
              <a:t>compatible </a:t>
            </a:r>
          </a:p>
          <a:p>
            <a:pPr algn="ctr"/>
            <a:r>
              <a:rPr lang="en-US" sz="900" dirty="0"/>
              <a:t>with</a:t>
            </a:r>
            <a:endParaRPr lang="en-SG" sz="900" dirty="0"/>
          </a:p>
        </p:txBody>
      </p:sp>
      <p:grpSp>
        <p:nvGrpSpPr>
          <p:cNvPr id="4" name="Group 3">
            <a:extLst>
              <a:ext uri="{FF2B5EF4-FFF2-40B4-BE49-F238E27FC236}">
                <a16:creationId xmlns:a16="http://schemas.microsoft.com/office/drawing/2014/main" id="{D46E675C-8121-43ED-85ED-73E21E55EF9E}"/>
              </a:ext>
            </a:extLst>
          </p:cNvPr>
          <p:cNvGrpSpPr/>
          <p:nvPr/>
        </p:nvGrpSpPr>
        <p:grpSpPr>
          <a:xfrm>
            <a:off x="6290200" y="5728439"/>
            <a:ext cx="1136341" cy="769850"/>
            <a:chOff x="6262933" y="5789620"/>
            <a:chExt cx="1136341" cy="769850"/>
          </a:xfrm>
        </p:grpSpPr>
        <p:pic>
          <p:nvPicPr>
            <p:cNvPr id="1026" name="Picture 2">
              <a:extLst>
                <a:ext uri="{FF2B5EF4-FFF2-40B4-BE49-F238E27FC236}">
                  <a16:creationId xmlns:a16="http://schemas.microsoft.com/office/drawing/2014/main" id="{381EA021-F81B-4F35-BF45-7ADE6B0F743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82439"/>
            <a:stretch/>
          </p:blipFill>
          <p:spPr bwMode="auto">
            <a:xfrm>
              <a:off x="6613558" y="5789620"/>
              <a:ext cx="435090" cy="41065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AE5BC56-B55A-4E4B-A369-CA546849648F}"/>
                </a:ext>
              </a:extLst>
            </p:cNvPr>
            <p:cNvSpPr txBox="1"/>
            <p:nvPr/>
          </p:nvSpPr>
          <p:spPr>
            <a:xfrm>
              <a:off x="6262933" y="6190138"/>
              <a:ext cx="1136341" cy="369332"/>
            </a:xfrm>
            <a:prstGeom prst="rect">
              <a:avLst/>
            </a:prstGeom>
            <a:noFill/>
          </p:spPr>
          <p:txBody>
            <a:bodyPr wrap="square">
              <a:spAutoFit/>
            </a:bodyPr>
            <a:lstStyle/>
            <a:p>
              <a:pPr algn="ctr"/>
              <a:r>
                <a:rPr lang="en-US" sz="900" dirty="0"/>
                <a:t>Autodesk Software (Revit, AutoCAD)</a:t>
              </a:r>
              <a:endParaRPr lang="en-SG" sz="900" dirty="0"/>
            </a:p>
          </p:txBody>
        </p:sp>
      </p:grpSp>
      <p:pic>
        <p:nvPicPr>
          <p:cNvPr id="1028" name="Picture 4" descr="Unreal Engine Reveals Slightly Tweaked Logo">
            <a:extLst>
              <a:ext uri="{FF2B5EF4-FFF2-40B4-BE49-F238E27FC236}">
                <a16:creationId xmlns:a16="http://schemas.microsoft.com/office/drawing/2014/main" id="{8A93BF59-181A-4FE2-8282-A68010225CB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031" t="-5004" r="12184" b="1"/>
          <a:stretch/>
        </p:blipFill>
        <p:spPr bwMode="auto">
          <a:xfrm>
            <a:off x="7405458" y="5728439"/>
            <a:ext cx="872540" cy="671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y Technologies - Wikipedia">
            <a:extLst>
              <a:ext uri="{FF2B5EF4-FFF2-40B4-BE49-F238E27FC236}">
                <a16:creationId xmlns:a16="http://schemas.microsoft.com/office/drawing/2014/main" id="{45BBC08E-AEB0-4E4F-AFF4-7C4D6D6CFC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64255" y="5864018"/>
            <a:ext cx="1172851"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VIDIA Omniverse Enterprise - Creator Subscription - 1 Year (Electronic  Download) | Lenovo US">
            <a:extLst>
              <a:ext uri="{FF2B5EF4-FFF2-40B4-BE49-F238E27FC236}">
                <a16:creationId xmlns:a16="http://schemas.microsoft.com/office/drawing/2014/main" id="{6CF32BFE-7B3A-4C7D-ACF6-A309854A1A99}"/>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0594" b="30689"/>
          <a:stretch/>
        </p:blipFill>
        <p:spPr bwMode="auto">
          <a:xfrm>
            <a:off x="9719693" y="5872121"/>
            <a:ext cx="1336459" cy="415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eica Cyclone 3D Point Cloud Processing Software | Leica Geosystems">
            <a:extLst>
              <a:ext uri="{FF2B5EF4-FFF2-40B4-BE49-F238E27FC236}">
                <a16:creationId xmlns:a16="http://schemas.microsoft.com/office/drawing/2014/main" id="{9E13754B-BD62-4CB6-A3D4-362E8F78F2DE}"/>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38741" y="5822564"/>
            <a:ext cx="514905" cy="51490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D8E4479-5587-4A3B-8636-FB121D2401F4}"/>
              </a:ext>
            </a:extLst>
          </p:cNvPr>
          <p:cNvSpPr txBox="1"/>
          <p:nvPr/>
        </p:nvSpPr>
        <p:spPr>
          <a:xfrm>
            <a:off x="8647235" y="2272865"/>
            <a:ext cx="2748959" cy="261610"/>
          </a:xfrm>
          <a:prstGeom prst="rect">
            <a:avLst/>
          </a:prstGeom>
          <a:noFill/>
        </p:spPr>
        <p:txBody>
          <a:bodyPr wrap="square" rtlCol="0">
            <a:spAutoFit/>
          </a:bodyPr>
          <a:lstStyle/>
          <a:p>
            <a:pPr algn="r"/>
            <a:r>
              <a:rPr lang="en-SG" sz="1100" b="1" dirty="0">
                <a:solidFill>
                  <a:schemeClr val="bg1"/>
                </a:solidFill>
              </a:rPr>
              <a:t>Total time required: approx. 1 week per km</a:t>
            </a:r>
          </a:p>
        </p:txBody>
      </p:sp>
      <p:sp>
        <p:nvSpPr>
          <p:cNvPr id="38" name="TextBox 37">
            <a:extLst>
              <a:ext uri="{FF2B5EF4-FFF2-40B4-BE49-F238E27FC236}">
                <a16:creationId xmlns:a16="http://schemas.microsoft.com/office/drawing/2014/main" id="{F55E7D02-34E5-4274-A645-E074D5945F2E}"/>
              </a:ext>
            </a:extLst>
          </p:cNvPr>
          <p:cNvSpPr txBox="1"/>
          <p:nvPr/>
        </p:nvSpPr>
        <p:spPr>
          <a:xfrm>
            <a:off x="8796760" y="4721762"/>
            <a:ext cx="2856868" cy="600164"/>
          </a:xfrm>
          <a:prstGeom prst="rect">
            <a:avLst/>
          </a:prstGeom>
          <a:noFill/>
        </p:spPr>
        <p:txBody>
          <a:bodyPr wrap="square" rtlCol="0">
            <a:spAutoFit/>
          </a:bodyPr>
          <a:lstStyle/>
          <a:p>
            <a:pPr algn="r"/>
            <a:r>
              <a:rPr lang="en-SG" sz="1100" b="1" dirty="0"/>
              <a:t>Total time taken: approx. 6.5 hours</a:t>
            </a:r>
            <a:br>
              <a:rPr lang="en-SG" sz="1100" b="1" dirty="0"/>
            </a:br>
            <a:r>
              <a:rPr lang="en-SG" sz="1100" b="1" dirty="0"/>
              <a:t>(Customer: Singapore Institute of Technology)</a:t>
            </a:r>
            <a:br>
              <a:rPr lang="en-SG" sz="1100" b="1" dirty="0"/>
            </a:br>
            <a:r>
              <a:rPr lang="en-SG" sz="1100" b="1" dirty="0"/>
              <a:t>(Project: </a:t>
            </a:r>
            <a:r>
              <a:rPr lang="en-SG" sz="1100" b="1" dirty="0">
                <a:solidFill>
                  <a:schemeClr val="accent5">
                    <a:lumMod val="75000"/>
                    <a:lumOff val="25000"/>
                  </a:schemeClr>
                </a:solidFill>
                <a:hlinkClick r:id="rId19">
                  <a:extLst>
                    <a:ext uri="{A12FA001-AC4F-418D-AE19-62706E023703}">
                      <ahyp:hlinkClr xmlns:ahyp="http://schemas.microsoft.com/office/drawing/2018/hyperlinkcolor" val="tx"/>
                    </a:ext>
                  </a:extLst>
                </a:hlinkClick>
              </a:rPr>
              <a:t>SIT-LTA Ground Scanning at Bedok</a:t>
            </a:r>
            <a:r>
              <a:rPr lang="en-SG" sz="1100" b="1" dirty="0"/>
              <a:t>)</a:t>
            </a:r>
          </a:p>
        </p:txBody>
      </p:sp>
      <p:graphicFrame>
        <p:nvGraphicFramePr>
          <p:cNvPr id="41" name="Diagram 40">
            <a:extLst>
              <a:ext uri="{FF2B5EF4-FFF2-40B4-BE49-F238E27FC236}">
                <a16:creationId xmlns:a16="http://schemas.microsoft.com/office/drawing/2014/main" id="{5A263EC3-2226-41B0-AFDC-734F64312DFC}"/>
              </a:ext>
            </a:extLst>
          </p:cNvPr>
          <p:cNvGraphicFramePr/>
          <p:nvPr>
            <p:extLst>
              <p:ext uri="{D42A27DB-BD31-4B8C-83A1-F6EECF244321}">
                <p14:modId xmlns:p14="http://schemas.microsoft.com/office/powerpoint/2010/main" val="654472027"/>
              </p:ext>
            </p:extLst>
          </p:nvPr>
        </p:nvGraphicFramePr>
        <p:xfrm>
          <a:off x="4678532" y="1590029"/>
          <a:ext cx="5830401" cy="67904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0" name="Picture 19" descr="Map&#10;&#10;Description automatically generated">
            <a:extLst>
              <a:ext uri="{FF2B5EF4-FFF2-40B4-BE49-F238E27FC236}">
                <a16:creationId xmlns:a16="http://schemas.microsoft.com/office/drawing/2014/main" id="{C5D2D341-B3F4-5545-8F2A-D5ADF69B7E2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414904" y="2653594"/>
            <a:ext cx="1282495" cy="135221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EAD0A5EC-5153-C347-9122-3028A63B2F6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795675" y="399513"/>
            <a:ext cx="833901" cy="833901"/>
          </a:xfrm>
          <a:prstGeom prst="rect">
            <a:avLst/>
          </a:prstGeom>
        </p:spPr>
      </p:pic>
      <p:sp>
        <p:nvSpPr>
          <p:cNvPr id="22" name="TextBox 21">
            <a:extLst>
              <a:ext uri="{FF2B5EF4-FFF2-40B4-BE49-F238E27FC236}">
                <a16:creationId xmlns:a16="http://schemas.microsoft.com/office/drawing/2014/main" id="{A96416C3-80B7-2B41-8440-7985482F42BF}"/>
              </a:ext>
            </a:extLst>
          </p:cNvPr>
          <p:cNvSpPr txBox="1"/>
          <p:nvPr/>
        </p:nvSpPr>
        <p:spPr>
          <a:xfrm>
            <a:off x="9185564" y="304803"/>
            <a:ext cx="1597889" cy="1015663"/>
          </a:xfrm>
          <a:prstGeom prst="rect">
            <a:avLst/>
          </a:prstGeom>
          <a:noFill/>
        </p:spPr>
        <p:txBody>
          <a:bodyPr wrap="square" rtlCol="0">
            <a:spAutoFit/>
          </a:bodyPr>
          <a:lstStyle/>
          <a:p>
            <a:r>
              <a:rPr lang="en-US" sz="1000" dirty="0">
                <a:solidFill>
                  <a:schemeClr val="bg1"/>
                </a:solidFill>
              </a:rPr>
              <a:t>dConstruct Technologies</a:t>
            </a:r>
          </a:p>
          <a:p>
            <a:r>
              <a:rPr lang="en-US" sz="1000" dirty="0" err="1">
                <a:solidFill>
                  <a:schemeClr val="bg1"/>
                </a:solidFill>
              </a:rPr>
              <a:t>hello@dconstruct.group</a:t>
            </a:r>
            <a:endParaRPr lang="en-US" sz="1000" dirty="0">
              <a:solidFill>
                <a:schemeClr val="bg1"/>
              </a:solidFill>
            </a:endParaRPr>
          </a:p>
          <a:p>
            <a:r>
              <a:rPr lang="en-US" sz="1000" dirty="0">
                <a:solidFill>
                  <a:schemeClr val="bg1"/>
                </a:solidFill>
              </a:rPr>
              <a:t>+65 6100 5328</a:t>
            </a:r>
          </a:p>
          <a:p>
            <a:r>
              <a:rPr lang="en-US" sz="1000" dirty="0">
                <a:solidFill>
                  <a:schemeClr val="bg1"/>
                </a:solidFill>
              </a:rPr>
              <a:t>10 Central Exchange Green</a:t>
            </a:r>
            <a:br>
              <a:rPr lang="en-US" sz="1000" dirty="0">
                <a:solidFill>
                  <a:schemeClr val="bg1"/>
                </a:solidFill>
              </a:rPr>
            </a:br>
            <a:r>
              <a:rPr lang="en-US" sz="1000" dirty="0">
                <a:solidFill>
                  <a:schemeClr val="bg1"/>
                </a:solidFill>
              </a:rPr>
              <a:t>#03-01 PIXEL</a:t>
            </a:r>
            <a:br>
              <a:rPr lang="en-US" sz="1000" dirty="0">
                <a:solidFill>
                  <a:schemeClr val="bg1"/>
                </a:solidFill>
              </a:rPr>
            </a:br>
            <a:r>
              <a:rPr lang="en-US" sz="1000" dirty="0">
                <a:solidFill>
                  <a:schemeClr val="bg1"/>
                </a:solidFill>
              </a:rPr>
              <a:t>Singapore 138649</a:t>
            </a:r>
          </a:p>
        </p:txBody>
      </p:sp>
    </p:spTree>
    <p:extLst>
      <p:ext uri="{BB962C8B-B14F-4D97-AF65-F5344CB8AC3E}">
        <p14:creationId xmlns:p14="http://schemas.microsoft.com/office/powerpoint/2010/main" val="15877558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4253A"/>
      </a:accent1>
      <a:accent2>
        <a:srgbClr val="E1DDBF"/>
      </a:accent2>
      <a:accent3>
        <a:srgbClr val="4C837A"/>
      </a:accent3>
      <a:accent4>
        <a:srgbClr val="376C8A"/>
      </a:accent4>
      <a:accent5>
        <a:srgbClr val="033453"/>
      </a:accent5>
      <a:accent6>
        <a:srgbClr val="F2D9BB"/>
      </a:accent6>
      <a:hlink>
        <a:srgbClr val="E04556"/>
      </a:hlink>
      <a:folHlink>
        <a:srgbClr val="1E997C"/>
      </a:folHlink>
    </a:clrScheme>
    <a:fontScheme name="Custom 3">
      <a:majorFont>
        <a:latin typeface="Sofia Pro Black"/>
        <a:ea typeface=""/>
        <a:cs typeface=""/>
      </a:majorFont>
      <a:minorFont>
        <a:latin typeface="Sof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316</Words>
  <Application>Microsoft Macintosh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Sofia Pro</vt:lpstr>
      <vt:lpstr>Sofia Pro Black</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Lim</dc:creator>
  <cp:lastModifiedBy>Hazel KUOK</cp:lastModifiedBy>
  <cp:revision>13</cp:revision>
  <cp:lastPrinted>2022-02-17T07:18:52Z</cp:lastPrinted>
  <dcterms:created xsi:type="dcterms:W3CDTF">2022-02-10T10:11:17Z</dcterms:created>
  <dcterms:modified xsi:type="dcterms:W3CDTF">2022-02-22T01:52:42Z</dcterms:modified>
</cp:coreProperties>
</file>